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8" r:id="rId2"/>
    <p:sldId id="262"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8EE"/>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8" autoAdjust="0"/>
    <p:restoredTop sz="94660" autoAdjust="0"/>
  </p:normalViewPr>
  <p:slideViewPr>
    <p:cSldViewPr snapToGrid="0" showGuides="1">
      <p:cViewPr varScale="1">
        <p:scale>
          <a:sx n="111" d="100"/>
          <a:sy n="111" d="100"/>
        </p:scale>
        <p:origin x="534"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403"/>
    </p:cViewPr>
  </p:sorterViewPr>
  <p:notesViewPr>
    <p:cSldViewPr snapToGrid="0" showGuides="1">
      <p:cViewPr varScale="1">
        <p:scale>
          <a:sx n="87" d="100"/>
          <a:sy n="87" d="100"/>
        </p:scale>
        <p:origin x="3763"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2E3EC1-8D46-4953-8358-3E625FE3146B}" type="datetimeFigureOut">
              <a:rPr lang="en-GB" smtClean="0"/>
              <a:t>16/04/2026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D51677-2DF9-4EA4-888D-133ECF913B09}" type="slidenum">
              <a:rPr lang="en-GB" smtClean="0"/>
              <a:t>‹#›</a:t>
            </a:fld>
            <a:endParaRPr lang="en-GB"/>
          </a:p>
        </p:txBody>
      </p:sp>
    </p:spTree>
    <p:extLst>
      <p:ext uri="{BB962C8B-B14F-4D97-AF65-F5344CB8AC3E}">
        <p14:creationId xmlns:p14="http://schemas.microsoft.com/office/powerpoint/2010/main" val="2449956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95298D2-72F4-4AEB-9864-13DCB4774415}"/>
              </a:ext>
            </a:extLst>
          </p:cNvPr>
          <p:cNvSpPr/>
          <p:nvPr userDrawn="1"/>
        </p:nvSpPr>
        <p:spPr>
          <a:xfrm>
            <a:off x="0" y="396000"/>
            <a:ext cx="12192000" cy="216000"/>
          </a:xfrm>
          <a:prstGeom prst="rect">
            <a:avLst/>
          </a:prstGeom>
          <a:solidFill>
            <a:srgbClr val="47B746"/>
          </a:solidFill>
          <a:ln>
            <a:solidFill>
              <a:srgbClr val="47B74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822CB9B7-B246-4D6E-8C3D-B43FE5CA971C}"/>
              </a:ext>
            </a:extLst>
          </p:cNvPr>
          <p:cNvSpPr/>
          <p:nvPr userDrawn="1"/>
        </p:nvSpPr>
        <p:spPr>
          <a:xfrm>
            <a:off x="0" y="1117"/>
            <a:ext cx="12192000" cy="396000"/>
          </a:xfrm>
          <a:prstGeom prst="rect">
            <a:avLst/>
          </a:prstGeom>
          <a:solidFill>
            <a:srgbClr val="0775BE"/>
          </a:solidFill>
          <a:ln>
            <a:solidFill>
              <a:srgbClr val="0775B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E35D520F-427C-490E-AEDB-E474A49085EE}"/>
              </a:ext>
            </a:extLst>
          </p:cNvPr>
          <p:cNvSpPr/>
          <p:nvPr userDrawn="1"/>
        </p:nvSpPr>
        <p:spPr>
          <a:xfrm>
            <a:off x="0" y="612000"/>
            <a:ext cx="12192000" cy="180000"/>
          </a:xfrm>
          <a:prstGeom prst="rect">
            <a:avLst/>
          </a:prstGeom>
          <a:solidFill>
            <a:srgbClr val="93CD89"/>
          </a:solidFill>
          <a:ln>
            <a:solidFill>
              <a:srgbClr val="93CD8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822CB9B7-B246-4D6E-8C3D-B43FE5CA971C}"/>
              </a:ext>
            </a:extLst>
          </p:cNvPr>
          <p:cNvSpPr/>
          <p:nvPr userDrawn="1"/>
        </p:nvSpPr>
        <p:spPr>
          <a:xfrm>
            <a:off x="85" y="6480000"/>
            <a:ext cx="12192000" cy="396000"/>
          </a:xfrm>
          <a:prstGeom prst="rect">
            <a:avLst/>
          </a:prstGeom>
          <a:solidFill>
            <a:srgbClr val="0775BE"/>
          </a:solidFill>
          <a:ln>
            <a:solidFill>
              <a:srgbClr val="0775B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D95298D2-72F4-4AEB-9864-13DCB4774415}"/>
              </a:ext>
            </a:extLst>
          </p:cNvPr>
          <p:cNvSpPr/>
          <p:nvPr userDrawn="1"/>
        </p:nvSpPr>
        <p:spPr>
          <a:xfrm>
            <a:off x="0" y="6263999"/>
            <a:ext cx="12192000" cy="216000"/>
          </a:xfrm>
          <a:prstGeom prst="rect">
            <a:avLst/>
          </a:prstGeom>
          <a:solidFill>
            <a:srgbClr val="47B746"/>
          </a:solidFill>
          <a:ln>
            <a:solidFill>
              <a:srgbClr val="47B74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E35D520F-427C-490E-AEDB-E474A49085EE}"/>
              </a:ext>
            </a:extLst>
          </p:cNvPr>
          <p:cNvSpPr/>
          <p:nvPr userDrawn="1"/>
        </p:nvSpPr>
        <p:spPr>
          <a:xfrm>
            <a:off x="0" y="6090817"/>
            <a:ext cx="12192000" cy="180000"/>
          </a:xfrm>
          <a:prstGeom prst="rect">
            <a:avLst/>
          </a:prstGeom>
          <a:solidFill>
            <a:srgbClr val="93CD89"/>
          </a:solidFill>
          <a:ln>
            <a:solidFill>
              <a:srgbClr val="93CD8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99479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22CB9B7-B246-4D6E-8C3D-B43FE5CA971C}"/>
              </a:ext>
            </a:extLst>
          </p:cNvPr>
          <p:cNvSpPr/>
          <p:nvPr userDrawn="1"/>
        </p:nvSpPr>
        <p:spPr>
          <a:xfrm>
            <a:off x="85" y="6486584"/>
            <a:ext cx="12192000" cy="367646"/>
          </a:xfrm>
          <a:prstGeom prst="rect">
            <a:avLst/>
          </a:prstGeom>
          <a:solidFill>
            <a:srgbClr val="0775BE"/>
          </a:solidFill>
          <a:ln>
            <a:solidFill>
              <a:srgbClr val="0775B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D95298D2-72F4-4AEB-9864-13DCB4774415}"/>
              </a:ext>
            </a:extLst>
          </p:cNvPr>
          <p:cNvSpPr/>
          <p:nvPr userDrawn="1"/>
        </p:nvSpPr>
        <p:spPr>
          <a:xfrm>
            <a:off x="0" y="6264000"/>
            <a:ext cx="12192000" cy="216000"/>
          </a:xfrm>
          <a:prstGeom prst="rect">
            <a:avLst/>
          </a:prstGeom>
          <a:solidFill>
            <a:srgbClr val="47B746"/>
          </a:solidFill>
          <a:ln>
            <a:solidFill>
              <a:srgbClr val="47B74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E35D520F-427C-490E-AEDB-E474A49085EE}"/>
              </a:ext>
            </a:extLst>
          </p:cNvPr>
          <p:cNvSpPr/>
          <p:nvPr userDrawn="1"/>
        </p:nvSpPr>
        <p:spPr>
          <a:xfrm>
            <a:off x="0" y="6080985"/>
            <a:ext cx="12192000" cy="180000"/>
          </a:xfrm>
          <a:prstGeom prst="rect">
            <a:avLst/>
          </a:prstGeom>
          <a:solidFill>
            <a:srgbClr val="93CD89"/>
          </a:solidFill>
          <a:ln>
            <a:solidFill>
              <a:srgbClr val="93CD8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58633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95298D2-72F4-4AEB-9864-13DCB4774415}"/>
              </a:ext>
            </a:extLst>
          </p:cNvPr>
          <p:cNvSpPr/>
          <p:nvPr userDrawn="1"/>
        </p:nvSpPr>
        <p:spPr>
          <a:xfrm>
            <a:off x="0" y="396000"/>
            <a:ext cx="12192000" cy="216000"/>
          </a:xfrm>
          <a:prstGeom prst="rect">
            <a:avLst/>
          </a:prstGeom>
          <a:solidFill>
            <a:srgbClr val="47B746"/>
          </a:solidFill>
          <a:ln>
            <a:solidFill>
              <a:srgbClr val="47B74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822CB9B7-B246-4D6E-8C3D-B43FE5CA971C}"/>
              </a:ext>
            </a:extLst>
          </p:cNvPr>
          <p:cNvSpPr/>
          <p:nvPr userDrawn="1"/>
        </p:nvSpPr>
        <p:spPr>
          <a:xfrm>
            <a:off x="0" y="1117"/>
            <a:ext cx="12192000" cy="396000"/>
          </a:xfrm>
          <a:prstGeom prst="rect">
            <a:avLst/>
          </a:prstGeom>
          <a:solidFill>
            <a:srgbClr val="0775BE"/>
          </a:solidFill>
          <a:ln>
            <a:solidFill>
              <a:srgbClr val="0775B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E35D520F-427C-490E-AEDB-E474A49085EE}"/>
              </a:ext>
            </a:extLst>
          </p:cNvPr>
          <p:cNvSpPr/>
          <p:nvPr userDrawn="1"/>
        </p:nvSpPr>
        <p:spPr>
          <a:xfrm>
            <a:off x="0" y="612000"/>
            <a:ext cx="12192000" cy="153683"/>
          </a:xfrm>
          <a:prstGeom prst="rect">
            <a:avLst/>
          </a:prstGeom>
          <a:solidFill>
            <a:srgbClr val="93CD89"/>
          </a:solidFill>
          <a:ln>
            <a:solidFill>
              <a:srgbClr val="93CD8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05568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17760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AD2D3C-625B-42E1-A172-86AD31618B18}" type="datetimeFigureOut">
              <a:rPr lang="en-GB" smtClean="0"/>
              <a:t>16/04/2026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863628-19F1-4A95-B102-5BCA9921E20D}" type="slidenum">
              <a:rPr lang="en-GB" smtClean="0"/>
              <a:t>‹#›</a:t>
            </a:fld>
            <a:endParaRPr lang="en-GB"/>
          </a:p>
        </p:txBody>
      </p:sp>
    </p:spTree>
    <p:extLst>
      <p:ext uri="{BB962C8B-B14F-4D97-AF65-F5344CB8AC3E}">
        <p14:creationId xmlns:p14="http://schemas.microsoft.com/office/powerpoint/2010/main" val="3100293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5"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B96626F-0B45-B33D-BE34-2744B91EF4FD}"/>
              </a:ext>
            </a:extLst>
          </p:cNvPr>
          <p:cNvSpPr txBox="1"/>
          <p:nvPr/>
        </p:nvSpPr>
        <p:spPr>
          <a:xfrm>
            <a:off x="901844" y="1066417"/>
            <a:ext cx="10388312" cy="830997"/>
          </a:xfrm>
          <a:prstGeom prst="rect">
            <a:avLst/>
          </a:prstGeom>
          <a:noFill/>
        </p:spPr>
        <p:txBody>
          <a:bodyPr wrap="square" rtlCol="0">
            <a:spAutoFit/>
          </a:bodyPr>
          <a:lstStyle/>
          <a:p>
            <a:pPr algn="ctr"/>
            <a:r>
              <a:rPr lang="en-US" sz="2800" b="1" dirty="0">
                <a:solidFill>
                  <a:schemeClr val="bg2">
                    <a:lumMod val="25000"/>
                  </a:schemeClr>
                </a:solidFill>
              </a:rPr>
              <a:t>MAG Metrics Reporting</a:t>
            </a:r>
          </a:p>
          <a:p>
            <a:pPr algn="ctr"/>
            <a:r>
              <a:rPr lang="en-US" sz="2000" dirty="0">
                <a:solidFill>
                  <a:schemeClr val="bg2">
                    <a:lumMod val="25000"/>
                  </a:schemeClr>
                </a:solidFill>
              </a:rPr>
              <a:t>A Case Study</a:t>
            </a:r>
            <a:endParaRPr lang="en-GB" sz="2000" dirty="0">
              <a:solidFill>
                <a:schemeClr val="bg2">
                  <a:lumMod val="25000"/>
                </a:schemeClr>
              </a:solidFill>
            </a:endParaRPr>
          </a:p>
        </p:txBody>
      </p:sp>
      <p:sp>
        <p:nvSpPr>
          <p:cNvPr id="3" name="TextBox 2">
            <a:extLst>
              <a:ext uri="{FF2B5EF4-FFF2-40B4-BE49-F238E27FC236}">
                <a16:creationId xmlns:a16="http://schemas.microsoft.com/office/drawing/2014/main" id="{D7EE5538-FDB8-1582-04B5-2253F0FE4A61}"/>
              </a:ext>
            </a:extLst>
          </p:cNvPr>
          <p:cNvSpPr txBox="1"/>
          <p:nvPr/>
        </p:nvSpPr>
        <p:spPr>
          <a:xfrm>
            <a:off x="712061" y="2110940"/>
            <a:ext cx="5220000" cy="2308324"/>
          </a:xfrm>
          <a:prstGeom prst="rect">
            <a:avLst/>
          </a:prstGeom>
          <a:noFill/>
        </p:spPr>
        <p:txBody>
          <a:bodyPr wrap="square" rtlCol="0">
            <a:spAutoFit/>
          </a:bodyPr>
          <a:lstStyle/>
          <a:p>
            <a:pPr defTabSz="288000"/>
            <a:r>
              <a:rPr lang="en-US" b="1" dirty="0">
                <a:solidFill>
                  <a:schemeClr val="bg2">
                    <a:lumMod val="25000"/>
                  </a:schemeClr>
                </a:solidFill>
              </a:rPr>
              <a:t>1)	The Task</a:t>
            </a:r>
          </a:p>
          <a:p>
            <a:pPr marL="576000" indent="-285750" defTabSz="288000">
              <a:buFont typeface="Arial" panose="020B0604020202020204" pitchFamily="34" charset="0"/>
              <a:buChar char="•"/>
            </a:pPr>
            <a:r>
              <a:rPr lang="en-US" dirty="0">
                <a:solidFill>
                  <a:schemeClr val="bg2">
                    <a:lumMod val="25000"/>
                  </a:schemeClr>
                </a:solidFill>
              </a:rPr>
              <a:t>Analyse the data contained in their </a:t>
            </a:r>
            <a:br>
              <a:rPr lang="en-US" dirty="0">
                <a:solidFill>
                  <a:schemeClr val="bg2">
                    <a:lumMod val="25000"/>
                  </a:schemeClr>
                </a:solidFill>
              </a:rPr>
            </a:br>
            <a:r>
              <a:rPr lang="en-US" dirty="0">
                <a:solidFill>
                  <a:schemeClr val="bg2">
                    <a:lumMod val="25000"/>
                  </a:schemeClr>
                </a:solidFill>
              </a:rPr>
              <a:t>platform supplied logfile reports.</a:t>
            </a:r>
          </a:p>
          <a:p>
            <a:pPr marL="576000" indent="-285750" defTabSz="288000">
              <a:buFont typeface="Arial" panose="020B0604020202020204" pitchFamily="34" charset="0"/>
              <a:buChar char="•"/>
            </a:pPr>
            <a:r>
              <a:rPr lang="en-US" dirty="0">
                <a:solidFill>
                  <a:schemeClr val="bg2">
                    <a:lumMod val="25000"/>
                  </a:schemeClr>
                </a:solidFill>
              </a:rPr>
              <a:t>Cross-reference against the data in theIPregistry.org .</a:t>
            </a:r>
          </a:p>
          <a:p>
            <a:pPr marL="576000" indent="-285750" defTabSz="288000">
              <a:buFont typeface="Arial" panose="020B0604020202020204" pitchFamily="34" charset="0"/>
              <a:buChar char="•"/>
            </a:pPr>
            <a:r>
              <a:rPr lang="en-US" dirty="0">
                <a:solidFill>
                  <a:schemeClr val="bg2">
                    <a:lumMod val="25000"/>
                  </a:schemeClr>
                </a:solidFill>
              </a:rPr>
              <a:t>Report back to identify the organisations that desired access to content but were turned away.</a:t>
            </a:r>
            <a:endParaRPr lang="en-GB" dirty="0">
              <a:solidFill>
                <a:schemeClr val="bg2">
                  <a:lumMod val="25000"/>
                </a:schemeClr>
              </a:solidFill>
            </a:endParaRPr>
          </a:p>
        </p:txBody>
      </p:sp>
      <p:sp>
        <p:nvSpPr>
          <p:cNvPr id="4" name="TextBox 3">
            <a:extLst>
              <a:ext uri="{FF2B5EF4-FFF2-40B4-BE49-F238E27FC236}">
                <a16:creationId xmlns:a16="http://schemas.microsoft.com/office/drawing/2014/main" id="{F0DF6BC6-029A-0367-74BA-33CC549D505F}"/>
              </a:ext>
            </a:extLst>
          </p:cNvPr>
          <p:cNvSpPr txBox="1"/>
          <p:nvPr/>
        </p:nvSpPr>
        <p:spPr>
          <a:xfrm>
            <a:off x="712060" y="4459868"/>
            <a:ext cx="5220000" cy="1477328"/>
          </a:xfrm>
          <a:prstGeom prst="rect">
            <a:avLst/>
          </a:prstGeom>
          <a:noFill/>
        </p:spPr>
        <p:txBody>
          <a:bodyPr wrap="square" rtlCol="0">
            <a:spAutoFit/>
          </a:bodyPr>
          <a:lstStyle/>
          <a:p>
            <a:pPr defTabSz="288000"/>
            <a:r>
              <a:rPr lang="en-US" b="1" dirty="0">
                <a:solidFill>
                  <a:schemeClr val="bg2">
                    <a:lumMod val="25000"/>
                  </a:schemeClr>
                </a:solidFill>
              </a:rPr>
              <a:t>2)	Data provided</a:t>
            </a:r>
          </a:p>
          <a:p>
            <a:pPr marL="576000" indent="-285750" defTabSz="288000">
              <a:buFont typeface="Arial" panose="020B0604020202020204" pitchFamily="34" charset="0"/>
              <a:buChar char="•"/>
            </a:pPr>
            <a:r>
              <a:rPr lang="en-US" dirty="0">
                <a:solidFill>
                  <a:schemeClr val="bg2">
                    <a:lumMod val="25000"/>
                  </a:schemeClr>
                </a:solidFill>
              </a:rPr>
              <a:t>IP address of attempted access.</a:t>
            </a:r>
          </a:p>
          <a:p>
            <a:pPr marL="576000" indent="-285750" defTabSz="288000">
              <a:buFont typeface="Arial" panose="020B0604020202020204" pitchFamily="34" charset="0"/>
              <a:buChar char="•"/>
            </a:pPr>
            <a:r>
              <a:rPr lang="en-US" dirty="0">
                <a:solidFill>
                  <a:schemeClr val="bg2">
                    <a:lumMod val="25000"/>
                  </a:schemeClr>
                </a:solidFill>
              </a:rPr>
              <a:t>Time/Date stamp.</a:t>
            </a:r>
          </a:p>
          <a:p>
            <a:pPr marL="576000" indent="-285750" defTabSz="288000">
              <a:buFont typeface="Arial" panose="020B0604020202020204" pitchFamily="34" charset="0"/>
              <a:buChar char="•"/>
            </a:pPr>
            <a:r>
              <a:rPr lang="en-US" dirty="0">
                <a:solidFill>
                  <a:schemeClr val="bg2">
                    <a:lumMod val="25000"/>
                  </a:schemeClr>
                </a:solidFill>
              </a:rPr>
              <a:t>Series title, series code </a:t>
            </a:r>
            <a:br>
              <a:rPr lang="en-US" dirty="0">
                <a:solidFill>
                  <a:schemeClr val="bg2">
                    <a:lumMod val="25000"/>
                  </a:schemeClr>
                </a:solidFill>
              </a:rPr>
            </a:br>
            <a:r>
              <a:rPr lang="en-US" dirty="0">
                <a:solidFill>
                  <a:schemeClr val="bg2">
                    <a:lumMod val="25000"/>
                  </a:schemeClr>
                </a:solidFill>
              </a:rPr>
              <a:t>and DOI.</a:t>
            </a:r>
            <a:endParaRPr lang="en-GB" dirty="0">
              <a:solidFill>
                <a:schemeClr val="bg2">
                  <a:lumMod val="25000"/>
                </a:schemeClr>
              </a:solidFill>
            </a:endParaRPr>
          </a:p>
        </p:txBody>
      </p:sp>
      <p:sp>
        <p:nvSpPr>
          <p:cNvPr id="5" name="TextBox 4">
            <a:extLst>
              <a:ext uri="{FF2B5EF4-FFF2-40B4-BE49-F238E27FC236}">
                <a16:creationId xmlns:a16="http://schemas.microsoft.com/office/drawing/2014/main" id="{7D233A7B-11D3-97D7-0DFD-A78A0F8CB1E9}"/>
              </a:ext>
            </a:extLst>
          </p:cNvPr>
          <p:cNvSpPr txBox="1"/>
          <p:nvPr/>
        </p:nvSpPr>
        <p:spPr>
          <a:xfrm>
            <a:off x="6096000" y="2110940"/>
            <a:ext cx="5220000" cy="2308324"/>
          </a:xfrm>
          <a:prstGeom prst="rect">
            <a:avLst/>
          </a:prstGeom>
          <a:noFill/>
        </p:spPr>
        <p:txBody>
          <a:bodyPr wrap="square" rtlCol="0">
            <a:spAutoFit/>
          </a:bodyPr>
          <a:lstStyle/>
          <a:p>
            <a:pPr defTabSz="288000"/>
            <a:r>
              <a:rPr lang="en-US" b="1" dirty="0">
                <a:solidFill>
                  <a:schemeClr val="bg2">
                    <a:lumMod val="25000"/>
                  </a:schemeClr>
                </a:solidFill>
              </a:rPr>
              <a:t>3)	The Results</a:t>
            </a:r>
          </a:p>
          <a:p>
            <a:pPr marL="576000" indent="-285750" defTabSz="288000">
              <a:buClr>
                <a:schemeClr val="bg2">
                  <a:lumMod val="25000"/>
                </a:schemeClr>
              </a:buClr>
              <a:buFont typeface="Arial" panose="020B0604020202020204" pitchFamily="34" charset="0"/>
              <a:buChar char="•"/>
            </a:pPr>
            <a:r>
              <a:rPr lang="en-US" b="1" dirty="0">
                <a:solidFill>
                  <a:srgbClr val="0070C0"/>
                </a:solidFill>
              </a:rPr>
              <a:t>625,000</a:t>
            </a:r>
            <a:r>
              <a:rPr lang="en-US" dirty="0">
                <a:solidFill>
                  <a:schemeClr val="bg2">
                    <a:lumMod val="25000"/>
                  </a:schemeClr>
                </a:solidFill>
              </a:rPr>
              <a:t> IP addresses matched.</a:t>
            </a:r>
          </a:p>
          <a:p>
            <a:pPr marL="576000" indent="-285750" defTabSz="288000">
              <a:buClr>
                <a:schemeClr val="bg2">
                  <a:lumMod val="25000"/>
                </a:schemeClr>
              </a:buClr>
              <a:buFont typeface="Arial" panose="020B0604020202020204" pitchFamily="34" charset="0"/>
              <a:buChar char="•"/>
            </a:pPr>
            <a:r>
              <a:rPr lang="en-US" b="1" dirty="0">
                <a:solidFill>
                  <a:srgbClr val="0070C0"/>
                </a:solidFill>
              </a:rPr>
              <a:t>12,500</a:t>
            </a:r>
            <a:r>
              <a:rPr lang="en-US" dirty="0">
                <a:solidFill>
                  <a:schemeClr val="bg2">
                    <a:lumMod val="25000"/>
                  </a:schemeClr>
                </a:solidFill>
              </a:rPr>
              <a:t> unique organisations identified.</a:t>
            </a:r>
          </a:p>
          <a:p>
            <a:pPr marL="576000" indent="-285750" defTabSz="288000">
              <a:buFont typeface="Arial" panose="020B0604020202020204" pitchFamily="34" charset="0"/>
              <a:buChar char="•"/>
            </a:pPr>
            <a:r>
              <a:rPr lang="en-US" dirty="0">
                <a:solidFill>
                  <a:schemeClr val="bg2">
                    <a:lumMod val="25000"/>
                  </a:schemeClr>
                </a:solidFill>
              </a:rPr>
              <a:t>Analysis of organisation category (</a:t>
            </a:r>
            <a:r>
              <a:rPr lang="en-US" b="1" dirty="0">
                <a:solidFill>
                  <a:srgbClr val="0070C0"/>
                </a:solidFill>
              </a:rPr>
              <a:t>70%</a:t>
            </a:r>
            <a:r>
              <a:rPr lang="en-US" dirty="0">
                <a:solidFill>
                  <a:schemeClr val="bg2">
                    <a:lumMod val="25000"/>
                  </a:schemeClr>
                </a:solidFill>
              </a:rPr>
              <a:t> Academic, </a:t>
            </a:r>
            <a:r>
              <a:rPr lang="en-US" b="1" dirty="0">
                <a:solidFill>
                  <a:srgbClr val="0070C0"/>
                </a:solidFill>
              </a:rPr>
              <a:t>16%</a:t>
            </a:r>
            <a:r>
              <a:rPr lang="en-US" b="1" dirty="0">
                <a:solidFill>
                  <a:schemeClr val="bg2">
                    <a:lumMod val="25000"/>
                  </a:schemeClr>
                </a:solidFill>
              </a:rPr>
              <a:t> </a:t>
            </a:r>
            <a:r>
              <a:rPr lang="en-US" dirty="0">
                <a:solidFill>
                  <a:schemeClr val="bg2">
                    <a:lumMod val="25000"/>
                  </a:schemeClr>
                </a:solidFill>
              </a:rPr>
              <a:t>Corporate, </a:t>
            </a:r>
            <a:r>
              <a:rPr lang="en-US" b="1" dirty="0">
                <a:solidFill>
                  <a:srgbClr val="0070C0"/>
                </a:solidFill>
              </a:rPr>
              <a:t>14%</a:t>
            </a:r>
            <a:r>
              <a:rPr lang="en-US" dirty="0">
                <a:solidFill>
                  <a:schemeClr val="bg2">
                    <a:lumMod val="25000"/>
                  </a:schemeClr>
                </a:solidFill>
              </a:rPr>
              <a:t> Government).</a:t>
            </a:r>
          </a:p>
          <a:p>
            <a:pPr marL="576000" indent="-285750" defTabSz="288000">
              <a:buClr>
                <a:schemeClr val="bg2">
                  <a:lumMod val="25000"/>
                </a:schemeClr>
              </a:buClr>
              <a:buFont typeface="Arial" panose="020B0604020202020204" pitchFamily="34" charset="0"/>
              <a:buChar char="•"/>
            </a:pPr>
            <a:r>
              <a:rPr lang="en-GB" b="1" dirty="0">
                <a:solidFill>
                  <a:srgbClr val="0070C0"/>
                </a:solidFill>
              </a:rPr>
              <a:t>40</a:t>
            </a:r>
            <a:r>
              <a:rPr lang="en-GB" dirty="0">
                <a:solidFill>
                  <a:schemeClr val="bg2">
                    <a:lumMod val="25000"/>
                  </a:schemeClr>
                </a:solidFill>
              </a:rPr>
              <a:t> different organisation types identified.</a:t>
            </a:r>
          </a:p>
          <a:p>
            <a:pPr marL="576000" indent="-285750" defTabSz="288000">
              <a:buFont typeface="Arial" panose="020B0604020202020204" pitchFamily="34" charset="0"/>
              <a:buChar char="•"/>
            </a:pPr>
            <a:r>
              <a:rPr lang="en-GB" dirty="0">
                <a:solidFill>
                  <a:schemeClr val="bg2">
                    <a:lumMod val="25000"/>
                  </a:schemeClr>
                </a:solidFill>
              </a:rPr>
              <a:t>Geographic breakdown identified </a:t>
            </a:r>
            <a:r>
              <a:rPr lang="en-GB" b="1" dirty="0">
                <a:solidFill>
                  <a:srgbClr val="0070C0"/>
                </a:solidFill>
              </a:rPr>
              <a:t>158</a:t>
            </a:r>
            <a:r>
              <a:rPr lang="en-GB" dirty="0">
                <a:solidFill>
                  <a:schemeClr val="bg2">
                    <a:lumMod val="25000"/>
                  </a:schemeClr>
                </a:solidFill>
              </a:rPr>
              <a:t> different countries.</a:t>
            </a:r>
          </a:p>
        </p:txBody>
      </p:sp>
      <p:sp>
        <p:nvSpPr>
          <p:cNvPr id="6" name="TextBox 5">
            <a:extLst>
              <a:ext uri="{FF2B5EF4-FFF2-40B4-BE49-F238E27FC236}">
                <a16:creationId xmlns:a16="http://schemas.microsoft.com/office/drawing/2014/main" id="{4341CB51-CBB1-1A96-ED4B-7533A522A9EA}"/>
              </a:ext>
            </a:extLst>
          </p:cNvPr>
          <p:cNvSpPr txBox="1"/>
          <p:nvPr/>
        </p:nvSpPr>
        <p:spPr>
          <a:xfrm>
            <a:off x="6096000" y="4459868"/>
            <a:ext cx="5220000" cy="1754326"/>
          </a:xfrm>
          <a:prstGeom prst="rect">
            <a:avLst/>
          </a:prstGeom>
          <a:noFill/>
        </p:spPr>
        <p:txBody>
          <a:bodyPr wrap="square" rtlCol="0">
            <a:spAutoFit/>
          </a:bodyPr>
          <a:lstStyle/>
          <a:p>
            <a:r>
              <a:rPr lang="en-US" sz="1200" dirty="0">
                <a:solidFill>
                  <a:schemeClr val="bg2">
                    <a:lumMod val="25000"/>
                  </a:schemeClr>
                </a:solidFill>
              </a:rPr>
              <a:t>This information allows MAG to identify organisations that desired access to content but were turned away either because they have no active subscription or because they do not have the correct access. This allows MAG to target new customers in the knowledge that the content is truly needed and with the ability to demonstrate this. They can also upsell to existing customers. </a:t>
            </a:r>
          </a:p>
          <a:p>
            <a:r>
              <a:rPr lang="en-US" sz="1200" dirty="0">
                <a:solidFill>
                  <a:srgbClr val="0070C0"/>
                </a:solidFill>
              </a:rPr>
              <a:t>Why did they need to work with PSI? </a:t>
            </a:r>
            <a:r>
              <a:rPr lang="en-US" sz="1200" dirty="0">
                <a:solidFill>
                  <a:schemeClr val="bg2">
                    <a:lumMod val="25000"/>
                  </a:schemeClr>
                </a:solidFill>
              </a:rPr>
              <a:t>MAG cannot interpret this information themselves, neither can other metrics providers or platform providers, as they do not have access to the full range of data available in theIPregistry.org . They only have access to data for their existing customers.</a:t>
            </a:r>
            <a:endParaRPr lang="en-GB" dirty="0">
              <a:solidFill>
                <a:schemeClr val="bg2">
                  <a:lumMod val="25000"/>
                </a:schemeClr>
              </a:solidFill>
            </a:endParaRPr>
          </a:p>
        </p:txBody>
      </p:sp>
      <p:pic>
        <p:nvPicPr>
          <p:cNvPr id="8" name="Picture 7">
            <a:extLst>
              <a:ext uri="{FF2B5EF4-FFF2-40B4-BE49-F238E27FC236}">
                <a16:creationId xmlns:a16="http://schemas.microsoft.com/office/drawing/2014/main" id="{F0D7DE66-EB4C-5E31-8447-33728BFA245A}"/>
              </a:ext>
            </a:extLst>
          </p:cNvPr>
          <p:cNvPicPr>
            <a:picLocks noChangeAspect="1"/>
          </p:cNvPicPr>
          <p:nvPr/>
        </p:nvPicPr>
        <p:blipFill>
          <a:blip r:embed="rId2" cstate="print">
            <a:biLevel thresh="75000"/>
            <a:extLst>
              <a:ext uri="{28A0092B-C50C-407E-A947-70E740481C1C}">
                <a14:useLocalDpi xmlns:a14="http://schemas.microsoft.com/office/drawing/2010/main" val="0"/>
              </a:ext>
            </a:extLst>
          </a:blip>
          <a:srcRect l="13415" t="-1" r="15709" b="12250"/>
          <a:stretch>
            <a:fillRect/>
          </a:stretch>
        </p:blipFill>
        <p:spPr>
          <a:xfrm rot="420000">
            <a:off x="10623645" y="2129670"/>
            <a:ext cx="646025" cy="799840"/>
          </a:xfrm>
          <a:prstGeom prst="rect">
            <a:avLst/>
          </a:prstGeom>
        </p:spPr>
      </p:pic>
      <p:pic>
        <p:nvPicPr>
          <p:cNvPr id="10" name="Picture 9">
            <a:extLst>
              <a:ext uri="{FF2B5EF4-FFF2-40B4-BE49-F238E27FC236}">
                <a16:creationId xmlns:a16="http://schemas.microsoft.com/office/drawing/2014/main" id="{D7DF3266-DBDB-BF22-54F8-AD94550566A9}"/>
              </a:ext>
            </a:extLst>
          </p:cNvPr>
          <p:cNvPicPr>
            <a:picLocks noChangeAspect="1"/>
          </p:cNvPicPr>
          <p:nvPr/>
        </p:nvPicPr>
        <p:blipFill>
          <a:blip r:embed="rId3" cstate="print">
            <a:duotone>
              <a:schemeClr val="accent3">
                <a:shade val="45000"/>
                <a:satMod val="135000"/>
              </a:schemeClr>
              <a:prstClr val="white"/>
            </a:duotone>
            <a:extLst>
              <a:ext uri="{28A0092B-C50C-407E-A947-70E740481C1C}">
                <a14:useLocalDpi xmlns:a14="http://schemas.microsoft.com/office/drawing/2010/main" val="0"/>
              </a:ext>
            </a:extLst>
          </a:blip>
          <a:srcRect l="17656" t="-1" r="18217" b="12250"/>
          <a:stretch>
            <a:fillRect/>
          </a:stretch>
        </p:blipFill>
        <p:spPr>
          <a:xfrm rot="394413">
            <a:off x="4856742" y="2213471"/>
            <a:ext cx="605076" cy="828000"/>
          </a:xfrm>
          <a:prstGeom prst="rect">
            <a:avLst/>
          </a:prstGeom>
        </p:spPr>
      </p:pic>
      <p:pic>
        <p:nvPicPr>
          <p:cNvPr id="12" name="Picture 11">
            <a:extLst>
              <a:ext uri="{FF2B5EF4-FFF2-40B4-BE49-F238E27FC236}">
                <a16:creationId xmlns:a16="http://schemas.microsoft.com/office/drawing/2014/main" id="{849F39DD-076F-6CAA-E73B-713E9620ACA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420000">
            <a:off x="4389984" y="4778408"/>
            <a:ext cx="1310676" cy="873784"/>
          </a:xfrm>
          <a:prstGeom prst="rect">
            <a:avLst/>
          </a:prstGeom>
        </p:spPr>
      </p:pic>
      <p:pic>
        <p:nvPicPr>
          <p:cNvPr id="13" name="Picture 12">
            <a:extLst>
              <a:ext uri="{FF2B5EF4-FFF2-40B4-BE49-F238E27FC236}">
                <a16:creationId xmlns:a16="http://schemas.microsoft.com/office/drawing/2014/main" id="{0D3C3EFC-9CE7-73A5-F209-BCB73F14CC61}"/>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712060" y="6176514"/>
            <a:ext cx="997357" cy="315626"/>
          </a:xfrm>
          <a:prstGeom prst="rect">
            <a:avLst/>
          </a:prstGeom>
        </p:spPr>
      </p:pic>
    </p:spTree>
    <p:extLst>
      <p:ext uri="{BB962C8B-B14F-4D97-AF65-F5344CB8AC3E}">
        <p14:creationId xmlns:p14="http://schemas.microsoft.com/office/powerpoint/2010/main" val="237544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1EE2A9-4E81-06AE-42C1-336D4BB1D7ED}"/>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BEF57B4D-060F-BB1B-C814-C0C8ADD4AF5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60000">
            <a:off x="509828" y="1762007"/>
            <a:ext cx="11172342" cy="4381194"/>
          </a:xfrm>
          <a:prstGeom prst="rect">
            <a:avLst/>
          </a:prstGeom>
          <a:effectLst>
            <a:outerShdw blurRad="76200" dist="63500" dir="2700000" algn="tl" rotWithShape="0">
              <a:prstClr val="black">
                <a:alpha val="40000"/>
              </a:prstClr>
            </a:outerShdw>
          </a:effectLst>
        </p:spPr>
      </p:pic>
      <p:sp>
        <p:nvSpPr>
          <p:cNvPr id="8" name="Title 4">
            <a:extLst>
              <a:ext uri="{FF2B5EF4-FFF2-40B4-BE49-F238E27FC236}">
                <a16:creationId xmlns:a16="http://schemas.microsoft.com/office/drawing/2014/main" id="{4E1E56C1-B729-2663-D28F-914E17653112}"/>
              </a:ext>
            </a:extLst>
          </p:cNvPr>
          <p:cNvSpPr txBox="1">
            <a:spLocks/>
          </p:cNvSpPr>
          <p:nvPr/>
        </p:nvSpPr>
        <p:spPr>
          <a:xfrm>
            <a:off x="472447" y="964094"/>
            <a:ext cx="8926668" cy="70075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dirty="0">
                <a:solidFill>
                  <a:schemeClr val="bg2">
                    <a:lumMod val="25000"/>
                  </a:schemeClr>
                </a:solidFill>
              </a:rPr>
              <a:t>Results provided in simple spreadsheet format</a:t>
            </a:r>
          </a:p>
        </p:txBody>
      </p:sp>
      <p:pic>
        <p:nvPicPr>
          <p:cNvPr id="2" name="Picture 1">
            <a:extLst>
              <a:ext uri="{FF2B5EF4-FFF2-40B4-BE49-F238E27FC236}">
                <a16:creationId xmlns:a16="http://schemas.microsoft.com/office/drawing/2014/main" id="{7E24C9DD-0037-28FC-7EFC-D35742793CF8}"/>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1090186" y="6393671"/>
            <a:ext cx="775305" cy="245355"/>
          </a:xfrm>
          <a:prstGeom prst="rect">
            <a:avLst/>
          </a:prstGeom>
        </p:spPr>
      </p:pic>
    </p:spTree>
    <p:extLst>
      <p:ext uri="{BB962C8B-B14F-4D97-AF65-F5344CB8AC3E}">
        <p14:creationId xmlns:p14="http://schemas.microsoft.com/office/powerpoint/2010/main" val="42143366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CF12A-D064-C84A-8977-A55B36DCBE63}"/>
            </a:ext>
          </a:extLst>
        </p:cNvPr>
        <p:cNvGrpSpPr/>
        <p:nvPr/>
      </p:nvGrpSpPr>
      <p:grpSpPr>
        <a:xfrm>
          <a:off x="0" y="0"/>
          <a:ext cx="0" cy="0"/>
          <a:chOff x="0" y="0"/>
          <a:chExt cx="0" cy="0"/>
        </a:xfrm>
      </p:grpSpPr>
      <p:sp>
        <p:nvSpPr>
          <p:cNvPr id="2" name="Title 4">
            <a:extLst>
              <a:ext uri="{FF2B5EF4-FFF2-40B4-BE49-F238E27FC236}">
                <a16:creationId xmlns:a16="http://schemas.microsoft.com/office/drawing/2014/main" id="{24001EAA-EE72-5C27-A618-B025081C2CCD}"/>
              </a:ext>
            </a:extLst>
          </p:cNvPr>
          <p:cNvSpPr txBox="1">
            <a:spLocks/>
          </p:cNvSpPr>
          <p:nvPr/>
        </p:nvSpPr>
        <p:spPr>
          <a:xfrm>
            <a:off x="462234" y="397956"/>
            <a:ext cx="11267531" cy="700754"/>
          </a:xfrm>
          <a:prstGeom prst="rect">
            <a:avLst/>
          </a:prstGeom>
        </p:spPr>
        <p:txBody>
          <a:bodyP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bg2">
                    <a:lumMod val="25000"/>
                  </a:schemeClr>
                </a:solidFill>
              </a:rPr>
              <a:t>Data can be spliced and diced to reveal detailed information</a:t>
            </a:r>
          </a:p>
        </p:txBody>
      </p:sp>
      <p:pic>
        <p:nvPicPr>
          <p:cNvPr id="3" name="Picture 2">
            <a:extLst>
              <a:ext uri="{FF2B5EF4-FFF2-40B4-BE49-F238E27FC236}">
                <a16:creationId xmlns:a16="http://schemas.microsoft.com/office/drawing/2014/main" id="{60CC7CB0-C680-DB5E-B560-861BF769892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1090186" y="5591417"/>
            <a:ext cx="775305" cy="245355"/>
          </a:xfrm>
          <a:prstGeom prst="rect">
            <a:avLst/>
          </a:prstGeom>
        </p:spPr>
      </p:pic>
      <p:pic>
        <p:nvPicPr>
          <p:cNvPr id="4" name="Picture 3">
            <a:extLst>
              <a:ext uri="{FF2B5EF4-FFF2-40B4-BE49-F238E27FC236}">
                <a16:creationId xmlns:a16="http://schemas.microsoft.com/office/drawing/2014/main" id="{B25DCD60-4619-D57C-89E7-CD3061B9614B}"/>
              </a:ext>
            </a:extLst>
          </p:cNvPr>
          <p:cNvPicPr>
            <a:picLocks noChangeAspect="1"/>
          </p:cNvPicPr>
          <p:nvPr/>
        </p:nvPicPr>
        <p:blipFill>
          <a:blip r:embed="rId3"/>
          <a:srcRect l="39271" t="2" r="12595" b="39000"/>
          <a:stretch>
            <a:fillRect/>
          </a:stretch>
        </p:blipFill>
        <p:spPr>
          <a:xfrm>
            <a:off x="1035123" y="1055921"/>
            <a:ext cx="7182155" cy="3524984"/>
          </a:xfrm>
          <a:prstGeom prst="rect">
            <a:avLst/>
          </a:prstGeom>
          <a:effectLst>
            <a:outerShdw blurRad="76200" dist="63500" dir="2700000" algn="tl" rotWithShape="0">
              <a:prstClr val="black">
                <a:alpha val="40000"/>
              </a:prstClr>
            </a:outerShdw>
          </a:effectLst>
        </p:spPr>
      </p:pic>
      <p:sp>
        <p:nvSpPr>
          <p:cNvPr id="5" name="Line Callout 3 1">
            <a:extLst>
              <a:ext uri="{FF2B5EF4-FFF2-40B4-BE49-F238E27FC236}">
                <a16:creationId xmlns:a16="http://schemas.microsoft.com/office/drawing/2014/main" id="{F9132DBC-F917-1E29-8ABA-8FFC138DF403}"/>
              </a:ext>
            </a:extLst>
          </p:cNvPr>
          <p:cNvSpPr/>
          <p:nvPr/>
        </p:nvSpPr>
        <p:spPr>
          <a:xfrm>
            <a:off x="6615829" y="4805265"/>
            <a:ext cx="1944616" cy="783577"/>
          </a:xfrm>
          <a:prstGeom prst="borderCallout3">
            <a:avLst>
              <a:gd name="adj1" fmla="val 17233"/>
              <a:gd name="adj2" fmla="val 105830"/>
              <a:gd name="adj3" fmla="val 17006"/>
              <a:gd name="adj4" fmla="val 113522"/>
              <a:gd name="adj5" fmla="val -88148"/>
              <a:gd name="adj6" fmla="val 112975"/>
              <a:gd name="adj7" fmla="val -181336"/>
              <a:gd name="adj8" fmla="val 70637"/>
            </a:avLst>
          </a:prstGeom>
          <a:solidFill>
            <a:srgbClr val="0070C0"/>
          </a:solidFill>
          <a:ln w="15875">
            <a:solidFill>
              <a:srgbClr val="0070C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GB" sz="1400" dirty="0"/>
              <a:t>Country  and urls are provided for additional disambiguation</a:t>
            </a:r>
          </a:p>
        </p:txBody>
      </p:sp>
      <p:sp>
        <p:nvSpPr>
          <p:cNvPr id="8" name="Call-out: Double Bent Line 7">
            <a:extLst>
              <a:ext uri="{FF2B5EF4-FFF2-40B4-BE49-F238E27FC236}">
                <a16:creationId xmlns:a16="http://schemas.microsoft.com/office/drawing/2014/main" id="{71DCF1D8-68D0-ED22-2952-52FA597BCDD6}"/>
              </a:ext>
            </a:extLst>
          </p:cNvPr>
          <p:cNvSpPr/>
          <p:nvPr/>
        </p:nvSpPr>
        <p:spPr>
          <a:xfrm>
            <a:off x="856027" y="4953245"/>
            <a:ext cx="2457526" cy="796386"/>
          </a:xfrm>
          <a:prstGeom prst="borderCallout3">
            <a:avLst>
              <a:gd name="adj1" fmla="val 18750"/>
              <a:gd name="adj2" fmla="val -8333"/>
              <a:gd name="adj3" fmla="val 18750"/>
              <a:gd name="adj4" fmla="val -16667"/>
              <a:gd name="adj5" fmla="val -150852"/>
              <a:gd name="adj6" fmla="val -15776"/>
              <a:gd name="adj7" fmla="val -173410"/>
              <a:gd name="adj8" fmla="val 8057"/>
            </a:avLst>
          </a:prstGeom>
          <a:solidFill>
            <a:srgbClr val="0070C0"/>
          </a:solidFill>
          <a:ln w="15875">
            <a:solidFill>
              <a:srgbClr val="0070C0"/>
            </a:solidFill>
            <a:tailEnd type="triangle"/>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Organisations are clearly identified using clear, standardised naming protocols</a:t>
            </a:r>
            <a:endParaRPr lang="en-GB" sz="1400" dirty="0"/>
          </a:p>
        </p:txBody>
      </p:sp>
      <p:sp>
        <p:nvSpPr>
          <p:cNvPr id="9" name="Call-out: Double Bent Line 8">
            <a:extLst>
              <a:ext uri="{FF2B5EF4-FFF2-40B4-BE49-F238E27FC236}">
                <a16:creationId xmlns:a16="http://schemas.microsoft.com/office/drawing/2014/main" id="{770F2EF6-688D-104D-B61F-5838BEFF6F68}"/>
              </a:ext>
            </a:extLst>
          </p:cNvPr>
          <p:cNvSpPr/>
          <p:nvPr/>
        </p:nvSpPr>
        <p:spPr>
          <a:xfrm>
            <a:off x="4168116" y="4226675"/>
            <a:ext cx="1405772" cy="944771"/>
          </a:xfrm>
          <a:prstGeom prst="borderCallout3">
            <a:avLst>
              <a:gd name="adj1" fmla="val 18750"/>
              <a:gd name="adj2" fmla="val -8333"/>
              <a:gd name="adj3" fmla="val 18750"/>
              <a:gd name="adj4" fmla="val -35690"/>
              <a:gd name="adj5" fmla="val -75980"/>
              <a:gd name="adj6" fmla="val -34908"/>
              <a:gd name="adj7" fmla="val -117987"/>
              <a:gd name="adj8" fmla="val -20139"/>
            </a:avLst>
          </a:prstGeom>
          <a:solidFill>
            <a:srgbClr val="0070C0"/>
          </a:solidFill>
          <a:ln w="15875">
            <a:solidFill>
              <a:srgbClr val="0070C0"/>
            </a:solidFill>
            <a:tailEnd type="triangle"/>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Details of organisational hierarchies are provided</a:t>
            </a:r>
            <a:endParaRPr lang="en-GB" sz="1400" dirty="0"/>
          </a:p>
        </p:txBody>
      </p:sp>
      <p:pic>
        <p:nvPicPr>
          <p:cNvPr id="10" name="Picture 9">
            <a:extLst>
              <a:ext uri="{FF2B5EF4-FFF2-40B4-BE49-F238E27FC236}">
                <a16:creationId xmlns:a16="http://schemas.microsoft.com/office/drawing/2014/main" id="{A6EC5B5F-0730-6DED-169F-7BD485BD6D81}"/>
              </a:ext>
            </a:extLst>
          </p:cNvPr>
          <p:cNvPicPr>
            <a:picLocks noChangeAspect="1"/>
          </p:cNvPicPr>
          <p:nvPr/>
        </p:nvPicPr>
        <p:blipFill>
          <a:blip r:embed="rId4"/>
          <a:srcRect l="82013" t="-5" r="6175" b="57836"/>
          <a:stretch>
            <a:fillRect/>
          </a:stretch>
        </p:blipFill>
        <p:spPr>
          <a:xfrm>
            <a:off x="9253521" y="1197094"/>
            <a:ext cx="1440000" cy="2016000"/>
          </a:xfrm>
          <a:prstGeom prst="rect">
            <a:avLst/>
          </a:prstGeom>
          <a:effectLst>
            <a:outerShdw blurRad="76200" dist="63500" dir="2700000" algn="tl" rotWithShape="0">
              <a:prstClr val="black">
                <a:alpha val="40000"/>
              </a:prstClr>
            </a:outerShdw>
          </a:effectLst>
        </p:spPr>
      </p:pic>
      <p:sp>
        <p:nvSpPr>
          <p:cNvPr id="11" name="Line Callout 3 1">
            <a:extLst>
              <a:ext uri="{FF2B5EF4-FFF2-40B4-BE49-F238E27FC236}">
                <a16:creationId xmlns:a16="http://schemas.microsoft.com/office/drawing/2014/main" id="{FCD61663-03A7-7921-FBFD-16AD47718960}"/>
              </a:ext>
            </a:extLst>
          </p:cNvPr>
          <p:cNvSpPr/>
          <p:nvPr/>
        </p:nvSpPr>
        <p:spPr>
          <a:xfrm>
            <a:off x="9602386" y="3443098"/>
            <a:ext cx="1875453" cy="1362167"/>
          </a:xfrm>
          <a:prstGeom prst="borderCallout3">
            <a:avLst>
              <a:gd name="adj1" fmla="val 17233"/>
              <a:gd name="adj2" fmla="val 105830"/>
              <a:gd name="adj3" fmla="val 17006"/>
              <a:gd name="adj4" fmla="val 113383"/>
              <a:gd name="adj5" fmla="val -78136"/>
              <a:gd name="adj6" fmla="val 112836"/>
              <a:gd name="adj7" fmla="val -97518"/>
              <a:gd name="adj8" fmla="val 56962"/>
            </a:avLst>
          </a:prstGeom>
          <a:solidFill>
            <a:srgbClr val="0070C0"/>
          </a:solidFill>
          <a:ln w="15875">
            <a:solidFill>
              <a:srgbClr val="0070C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GB" sz="1400" dirty="0"/>
              <a:t>Results indicate organisation category </a:t>
            </a:r>
            <a:r>
              <a:rPr lang="en-GB" sz="1200" dirty="0"/>
              <a:t>(Academic/Corporate/Government) </a:t>
            </a:r>
            <a:r>
              <a:rPr lang="en-GB" sz="1400" dirty="0"/>
              <a:t>as well as type of organisation and full PSI </a:t>
            </a:r>
            <a:r>
              <a:rPr lang="en-GB" sz="1400" dirty="0" err="1"/>
              <a:t>OrgID</a:t>
            </a:r>
            <a:endParaRPr lang="en-GB" sz="1400" dirty="0"/>
          </a:p>
        </p:txBody>
      </p:sp>
    </p:spTree>
    <p:extLst>
      <p:ext uri="{BB962C8B-B14F-4D97-AF65-F5344CB8AC3E}">
        <p14:creationId xmlns:p14="http://schemas.microsoft.com/office/powerpoint/2010/main" val="4657939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298</Words>
  <Application>Microsoft Office PowerPoint</Application>
  <PresentationFormat>Widescreen</PresentationFormat>
  <Paragraphs>24</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Debbie Wilton</dc:creator>
  <cp:lastModifiedBy>Debbie Wilton</cp:lastModifiedBy>
  <cp:revision>20</cp:revision>
  <dcterms:created xsi:type="dcterms:W3CDTF">2019-10-03T11:10:59Z</dcterms:created>
  <dcterms:modified xsi:type="dcterms:W3CDTF">2026-04-16T15:07:23Z</dcterms:modified>
</cp:coreProperties>
</file>