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0" r:id="rId3"/>
    <p:sldId id="278" r:id="rId4"/>
    <p:sldId id="270" r:id="rId5"/>
    <p:sldId id="271" r:id="rId6"/>
    <p:sldId id="276" r:id="rId7"/>
    <p:sldId id="279" r:id="rId8"/>
    <p:sldId id="272" r:id="rId9"/>
    <p:sldId id="277" r:id="rId10"/>
    <p:sldId id="273" r:id="rId11"/>
    <p:sldId id="274" r:id="rId12"/>
    <p:sldId id="275"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75BE"/>
    <a:srgbClr val="93CD89"/>
    <a:srgbClr val="47B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103" d="100"/>
          <a:sy n="103" d="100"/>
        </p:scale>
        <p:origin x="132" y="27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A427C0-9391-4134-97C6-D64A9B3D71D0}"/>
              </a:ext>
            </a:extLst>
          </p:cNvPr>
          <p:cNvSpPr>
            <a:spLocks noGrp="1"/>
          </p:cNvSpPr>
          <p:nvPr>
            <p:ph type="dt" sz="half" idx="10"/>
          </p:nvPr>
        </p:nvSpPr>
        <p:spPr>
          <a:xfrm>
            <a:off x="838200" y="6356350"/>
            <a:ext cx="2743200" cy="365125"/>
          </a:xfrm>
          <a:prstGeom prst="rect">
            <a:avLst/>
          </a:prstGeom>
        </p:spPr>
        <p:txBody>
          <a:bodyPr/>
          <a:lstStyle/>
          <a:p>
            <a:fld id="{8629BDC0-3466-44C2-8829-A09A70E65CC1}" type="datetimeFigureOut">
              <a:rPr lang="en-GB" smtClean="0"/>
              <a:t>17/11/2025</a:t>
            </a:fld>
            <a:endParaRPr lang="en-GB"/>
          </a:p>
        </p:txBody>
      </p:sp>
      <p:sp>
        <p:nvSpPr>
          <p:cNvPr id="5" name="Footer Placeholder 4">
            <a:extLst>
              <a:ext uri="{FF2B5EF4-FFF2-40B4-BE49-F238E27FC236}">
                <a16:creationId xmlns:a16="http://schemas.microsoft.com/office/drawing/2014/main" id="{A66FAF9C-B940-4434-835F-53816941242C}"/>
              </a:ext>
            </a:extLst>
          </p:cNvPr>
          <p:cNvSpPr>
            <a:spLocks noGrp="1"/>
          </p:cNvSpPr>
          <p:nvPr>
            <p:ph type="ftr" sz="quarter" idx="11"/>
          </p:nvPr>
        </p:nvSpPr>
        <p:spPr>
          <a:xfrm>
            <a:off x="4038600" y="6356350"/>
            <a:ext cx="4114800" cy="365125"/>
          </a:xfrm>
          <a:prstGeom prst="rect">
            <a:avLst/>
          </a:prstGeom>
        </p:spPr>
        <p:txBody>
          <a:bodyPr/>
          <a:lstStyle/>
          <a:p>
            <a:r>
              <a:rPr lang="en-GB" dirty="0"/>
              <a:t>Publisher Solutions International</a:t>
            </a:r>
          </a:p>
        </p:txBody>
      </p:sp>
      <p:sp>
        <p:nvSpPr>
          <p:cNvPr id="6" name="Slide Number Placeholder 5">
            <a:extLst>
              <a:ext uri="{FF2B5EF4-FFF2-40B4-BE49-F238E27FC236}">
                <a16:creationId xmlns:a16="http://schemas.microsoft.com/office/drawing/2014/main" id="{2FC5B70D-7E0A-4E0F-A3A2-0972C8BE3FA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r>
              <a:rPr lang="en-GB" dirty="0"/>
              <a:t>Confidential – Not for redistribution</a:t>
            </a:r>
          </a:p>
        </p:txBody>
      </p:sp>
      <p:pic>
        <p:nvPicPr>
          <p:cNvPr id="7" name="Picture 6">
            <a:extLst>
              <a:ext uri="{FF2B5EF4-FFF2-40B4-BE49-F238E27FC236}">
                <a16:creationId xmlns:a16="http://schemas.microsoft.com/office/drawing/2014/main" id="{F68FC6D6-4B10-43E9-A5E5-C5B0103536B6}"/>
              </a:ext>
            </a:extLst>
          </p:cNvPr>
          <p:cNvPicPr>
            <a:picLocks noChangeAspect="1"/>
          </p:cNvPicPr>
          <p:nvPr userDrawn="1"/>
        </p:nvPicPr>
        <p:blipFill>
          <a:blip r:embed="rId2"/>
          <a:stretch>
            <a:fillRect/>
          </a:stretch>
        </p:blipFill>
        <p:spPr>
          <a:xfrm>
            <a:off x="4733453" y="1837557"/>
            <a:ext cx="2725094" cy="1165593"/>
          </a:xfrm>
          <a:prstGeom prst="rect">
            <a:avLst/>
          </a:prstGeom>
          <a:ln>
            <a:noFill/>
          </a:ln>
        </p:spPr>
      </p:pic>
      <p:sp>
        <p:nvSpPr>
          <p:cNvPr id="8" name="Rectangle 7">
            <a:extLst>
              <a:ext uri="{FF2B5EF4-FFF2-40B4-BE49-F238E27FC236}">
                <a16:creationId xmlns:a16="http://schemas.microsoft.com/office/drawing/2014/main" id="{D95298D2-72F4-4AEB-9864-13DCB4774415}"/>
              </a:ext>
            </a:extLst>
          </p:cNvPr>
          <p:cNvSpPr/>
          <p:nvPr userDrawn="1"/>
        </p:nvSpPr>
        <p:spPr>
          <a:xfrm>
            <a:off x="0" y="3538771"/>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22CB9B7-B246-4D6E-8C3D-B43FE5CA971C}"/>
              </a:ext>
            </a:extLst>
          </p:cNvPr>
          <p:cNvSpPr/>
          <p:nvPr userDrawn="1"/>
        </p:nvSpPr>
        <p:spPr>
          <a:xfrm>
            <a:off x="0" y="3751868"/>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35D520F-427C-490E-AEDB-E474A49085EE}"/>
              </a:ext>
            </a:extLst>
          </p:cNvPr>
          <p:cNvSpPr/>
          <p:nvPr userDrawn="1"/>
        </p:nvSpPr>
        <p:spPr>
          <a:xfrm>
            <a:off x="0" y="3385088"/>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675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F4FC-719B-4C40-A081-A1895E97A3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406DC1-20FA-4F2C-B910-F7C5C76ED1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AAD3BD51-E245-4261-9583-F51084B32352}"/>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DF8C9F7-1DF7-4216-8175-6F99B09304ED}"/>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80BA9E0E-907C-4CB1-80FB-E09E5562DF90}"/>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ate Placeholder 3">
            <a:extLst>
              <a:ext uri="{FF2B5EF4-FFF2-40B4-BE49-F238E27FC236}">
                <a16:creationId xmlns:a16="http://schemas.microsoft.com/office/drawing/2014/main" id="{7BFE1134-A04F-4306-BC48-CC406477F354}"/>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17/11/2025</a:t>
            </a:fld>
            <a:endParaRPr lang="en-GB"/>
          </a:p>
        </p:txBody>
      </p:sp>
      <p:sp>
        <p:nvSpPr>
          <p:cNvPr id="11" name="Footer Placeholder 4">
            <a:extLst>
              <a:ext uri="{FF2B5EF4-FFF2-40B4-BE49-F238E27FC236}">
                <a16:creationId xmlns:a16="http://schemas.microsoft.com/office/drawing/2014/main" id="{BA4DEEAE-4862-49ED-8468-A292292EF5FF}"/>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B118917B-010B-4E49-ACC2-EC373B2827F5}"/>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302018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80A4B-7935-430B-BC95-7EF6B4ECE5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8B2AEB-5AB7-47E0-9737-F56F8E54CA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72E7E5A3-53F8-4F0E-AD1B-5C8BA5FBD583}"/>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444046E-F7AC-4170-BD50-34C9B38327F2}"/>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F427D99-E978-4BC7-8002-85702BEF741D}"/>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ate Placeholder 3">
            <a:extLst>
              <a:ext uri="{FF2B5EF4-FFF2-40B4-BE49-F238E27FC236}">
                <a16:creationId xmlns:a16="http://schemas.microsoft.com/office/drawing/2014/main" id="{097D5D1B-3D69-4BA7-9914-2CF95BAC0664}"/>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17/11/2025</a:t>
            </a:fld>
            <a:endParaRPr lang="en-GB"/>
          </a:p>
        </p:txBody>
      </p:sp>
      <p:sp>
        <p:nvSpPr>
          <p:cNvPr id="11" name="Footer Placeholder 4">
            <a:extLst>
              <a:ext uri="{FF2B5EF4-FFF2-40B4-BE49-F238E27FC236}">
                <a16:creationId xmlns:a16="http://schemas.microsoft.com/office/drawing/2014/main" id="{9D04F1AE-9BAF-4EF0-9384-6932522B6B4E}"/>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8C67559A-505A-4E59-A165-95C47A1AFBE9}"/>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407862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EE372A-CC3C-43D1-8EBB-3EE1D8E08A95}"/>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0668CD8-0B75-48DB-B771-812F5F614CDD}"/>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445B943-20BE-4ECD-8B8A-71E77E1CE46D}"/>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1663FCE-BE32-4E68-B278-A68C82330C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57A790-511F-4E25-AB27-82834D8947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793417-12D3-4B59-96FF-0E5B18FC0792}"/>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17/11/2025</a:t>
            </a:fld>
            <a:endParaRPr lang="en-GB"/>
          </a:p>
        </p:txBody>
      </p:sp>
      <p:sp>
        <p:nvSpPr>
          <p:cNvPr id="5" name="Footer Placeholder 4">
            <a:extLst>
              <a:ext uri="{FF2B5EF4-FFF2-40B4-BE49-F238E27FC236}">
                <a16:creationId xmlns:a16="http://schemas.microsoft.com/office/drawing/2014/main" id="{641175AD-34CA-4053-AD7F-C01FDCC75D17}"/>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F68AD2EE-441C-4D6B-AD2D-5CCCDA346A80}"/>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45560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84E4-17D3-4C88-99C1-912172F81B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4ED4F9-D963-4ABE-B6D7-3616B4E716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9310D29-FE22-4C3E-9619-C8CCFE55995A}"/>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BF95C25-4555-43AB-81E4-93D7051A534F}"/>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9D0BD0D-918C-44FD-A0C6-A7A0B8B98A2C}"/>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ate Placeholder 3">
            <a:extLst>
              <a:ext uri="{FF2B5EF4-FFF2-40B4-BE49-F238E27FC236}">
                <a16:creationId xmlns:a16="http://schemas.microsoft.com/office/drawing/2014/main" id="{18342831-01E5-43C7-BB5B-943549043471}"/>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17/11/2025</a:t>
            </a:fld>
            <a:endParaRPr lang="en-GB"/>
          </a:p>
        </p:txBody>
      </p:sp>
      <p:sp>
        <p:nvSpPr>
          <p:cNvPr id="11" name="Footer Placeholder 4">
            <a:extLst>
              <a:ext uri="{FF2B5EF4-FFF2-40B4-BE49-F238E27FC236}">
                <a16:creationId xmlns:a16="http://schemas.microsoft.com/office/drawing/2014/main" id="{3A161A6A-051B-40BB-80B9-641639B851CD}"/>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C0FBF777-5BA5-499A-8B51-D05609D4B6B3}"/>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24448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9078-0CE5-438C-BFD3-A57F355D67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AE176C-5F29-4045-9A96-260CD82B48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21DCC4-2F3E-426D-BE0B-E58AD3788B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79A27BA7-C545-48FF-B1AA-1FD7403E8A10}"/>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0942FE8-737B-4828-8BD2-34EEE1A3A731}"/>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5C5AAFF-0A24-46EE-B0ED-AA7FE6CC74F6}"/>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3">
            <a:extLst>
              <a:ext uri="{FF2B5EF4-FFF2-40B4-BE49-F238E27FC236}">
                <a16:creationId xmlns:a16="http://schemas.microsoft.com/office/drawing/2014/main" id="{C7D6000A-8136-42A4-AD82-69FA47829284}"/>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17/11/2025</a:t>
            </a:fld>
            <a:endParaRPr lang="en-GB"/>
          </a:p>
        </p:txBody>
      </p:sp>
      <p:sp>
        <p:nvSpPr>
          <p:cNvPr id="12" name="Footer Placeholder 4">
            <a:extLst>
              <a:ext uri="{FF2B5EF4-FFF2-40B4-BE49-F238E27FC236}">
                <a16:creationId xmlns:a16="http://schemas.microsoft.com/office/drawing/2014/main" id="{9B435E61-0146-4CE6-8739-686E381E98C9}"/>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725C60E1-9986-4342-A1E8-8C1E9300381E}"/>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283497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736B-8FF2-4AC4-933D-3C8BA73BD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72BFCA-175A-4998-9F2E-4194DB1D7E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1ACA9-8FE7-4BFF-B21C-B95B604097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30FC07-81C1-47FF-AFEB-ED094B544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3B11F-F015-4ED9-9268-F3F798685D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a:extLst>
              <a:ext uri="{FF2B5EF4-FFF2-40B4-BE49-F238E27FC236}">
                <a16:creationId xmlns:a16="http://schemas.microsoft.com/office/drawing/2014/main" id="{3E664039-A59C-42D8-B002-F7FE17A39DFE}"/>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247992-A114-492A-8030-DCA30283D61B}"/>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0378423-0C67-4AE6-90CC-D6CA7C3FF67B}"/>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ate Placeholder 3">
            <a:extLst>
              <a:ext uri="{FF2B5EF4-FFF2-40B4-BE49-F238E27FC236}">
                <a16:creationId xmlns:a16="http://schemas.microsoft.com/office/drawing/2014/main" id="{F28333E2-7BAF-4AF3-A69D-1D9A609BE155}"/>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17/11/2025</a:t>
            </a:fld>
            <a:endParaRPr lang="en-GB"/>
          </a:p>
        </p:txBody>
      </p:sp>
      <p:sp>
        <p:nvSpPr>
          <p:cNvPr id="14" name="Footer Placeholder 4">
            <a:extLst>
              <a:ext uri="{FF2B5EF4-FFF2-40B4-BE49-F238E27FC236}">
                <a16:creationId xmlns:a16="http://schemas.microsoft.com/office/drawing/2014/main" id="{8E1A5226-400B-4FA6-BD8D-51F75A40535E}"/>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5" name="Slide Number Placeholder 5">
            <a:extLst>
              <a:ext uri="{FF2B5EF4-FFF2-40B4-BE49-F238E27FC236}">
                <a16:creationId xmlns:a16="http://schemas.microsoft.com/office/drawing/2014/main" id="{1341557E-5E22-422D-AAE2-E1E6E7BB09B0}"/>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292966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D021E-ADC0-420A-B11F-4C2E5B4A14FD}"/>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E05ADE69-8B02-4FC5-8722-9F9D549DD51E}"/>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F2DAE0-2A2E-4591-9C45-D5AF70D29C54}"/>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139983A-2C49-45F5-9EBA-9C04538EA760}"/>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3">
            <a:extLst>
              <a:ext uri="{FF2B5EF4-FFF2-40B4-BE49-F238E27FC236}">
                <a16:creationId xmlns:a16="http://schemas.microsoft.com/office/drawing/2014/main" id="{DBA73A04-6E3E-4A51-9A85-14CCC73C55C1}"/>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17/11/2025</a:t>
            </a:fld>
            <a:endParaRPr lang="en-GB"/>
          </a:p>
        </p:txBody>
      </p:sp>
      <p:sp>
        <p:nvSpPr>
          <p:cNvPr id="10" name="Footer Placeholder 4">
            <a:extLst>
              <a:ext uri="{FF2B5EF4-FFF2-40B4-BE49-F238E27FC236}">
                <a16:creationId xmlns:a16="http://schemas.microsoft.com/office/drawing/2014/main" id="{15D4B1B1-896C-470D-9E8E-A60E282A3F7A}"/>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1" name="Slide Number Placeholder 5">
            <a:extLst>
              <a:ext uri="{FF2B5EF4-FFF2-40B4-BE49-F238E27FC236}">
                <a16:creationId xmlns:a16="http://schemas.microsoft.com/office/drawing/2014/main" id="{8843241B-A3E5-4B06-8865-2CE73A39EFAD}"/>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135454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362FD5-ABC9-40C7-9EA1-D5012784C187}"/>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DF8D49A-C1C5-4EAE-878F-52AB545B24D7}"/>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43E2728-7948-4BE5-B493-263223BD21E1}"/>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3">
            <a:extLst>
              <a:ext uri="{FF2B5EF4-FFF2-40B4-BE49-F238E27FC236}">
                <a16:creationId xmlns:a16="http://schemas.microsoft.com/office/drawing/2014/main" id="{6D768E46-6D38-4311-9C8B-C09E16490767}"/>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17/11/2025</a:t>
            </a:fld>
            <a:endParaRPr lang="en-GB"/>
          </a:p>
        </p:txBody>
      </p:sp>
      <p:sp>
        <p:nvSpPr>
          <p:cNvPr id="9" name="Footer Placeholder 4">
            <a:extLst>
              <a:ext uri="{FF2B5EF4-FFF2-40B4-BE49-F238E27FC236}">
                <a16:creationId xmlns:a16="http://schemas.microsoft.com/office/drawing/2014/main" id="{8D227596-BBE8-44C2-B92D-47F93837AAE5}"/>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0" name="Slide Number Placeholder 5">
            <a:extLst>
              <a:ext uri="{FF2B5EF4-FFF2-40B4-BE49-F238E27FC236}">
                <a16:creationId xmlns:a16="http://schemas.microsoft.com/office/drawing/2014/main" id="{F8B96965-74CF-4708-8303-A95B8E1689AA}"/>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321033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DDD4-3890-4624-A619-58D0F5D85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1F6E09-BB57-45BA-9314-06A814F8DE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FC8773-38CC-470F-9484-DD4A83DB6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22F691C7-C3CF-4BB4-822D-337B4B957FE3}"/>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9AD44BB-47AD-4E55-A6FD-454FD5E9FB8C}"/>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428CAE84-53FF-46B7-913A-9ABC95B20E13}"/>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3">
            <a:extLst>
              <a:ext uri="{FF2B5EF4-FFF2-40B4-BE49-F238E27FC236}">
                <a16:creationId xmlns:a16="http://schemas.microsoft.com/office/drawing/2014/main" id="{5CE3683C-7E4D-4364-91D7-BE86024429D4}"/>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17/11/2025</a:t>
            </a:fld>
            <a:endParaRPr lang="en-GB"/>
          </a:p>
        </p:txBody>
      </p:sp>
      <p:sp>
        <p:nvSpPr>
          <p:cNvPr id="12" name="Footer Placeholder 4">
            <a:extLst>
              <a:ext uri="{FF2B5EF4-FFF2-40B4-BE49-F238E27FC236}">
                <a16:creationId xmlns:a16="http://schemas.microsoft.com/office/drawing/2014/main" id="{63E745F6-2A7E-481E-BD1D-B3B3D0AA2A4F}"/>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FDF067C5-BE5A-4D51-9A1C-29D847C3D041}"/>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352233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9641-6C10-4011-914C-A3BA088EDE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37A583-32BE-488C-8CD4-A081CF91C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7A9EC17D-8EFC-4F18-9997-AC935831A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D8B4C72F-AD43-4DD6-B9DA-B8F66CDEE642}"/>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3231DDB-8D9D-479D-AE6F-07815111F5C2}"/>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C1204D2-D221-41E6-AEED-23341D25D10E}"/>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3">
            <a:extLst>
              <a:ext uri="{FF2B5EF4-FFF2-40B4-BE49-F238E27FC236}">
                <a16:creationId xmlns:a16="http://schemas.microsoft.com/office/drawing/2014/main" id="{9C1B211F-0528-453D-A821-E42C4DDB6248}"/>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17/11/2025</a:t>
            </a:fld>
            <a:endParaRPr lang="en-GB"/>
          </a:p>
        </p:txBody>
      </p:sp>
      <p:sp>
        <p:nvSpPr>
          <p:cNvPr id="12" name="Footer Placeholder 4">
            <a:extLst>
              <a:ext uri="{FF2B5EF4-FFF2-40B4-BE49-F238E27FC236}">
                <a16:creationId xmlns:a16="http://schemas.microsoft.com/office/drawing/2014/main" id="{96EE535A-600C-4022-B833-F9139032953B}"/>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910B969E-8986-4993-AE04-215457203D89}"/>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107546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BD5B41-4340-48B6-BB9C-1BF4DF5641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EE5BA1-FB9A-4F54-9069-AFED98157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0A2721-DDA8-4FBA-ACAE-23CCEDB47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9BDC0-3466-44C2-8829-A09A70E65CC1}" type="datetimeFigureOut">
              <a:rPr lang="en-GB" smtClean="0"/>
              <a:t>17/11/2025</a:t>
            </a:fld>
            <a:endParaRPr lang="en-GB"/>
          </a:p>
        </p:txBody>
      </p:sp>
      <p:sp>
        <p:nvSpPr>
          <p:cNvPr id="5" name="Footer Placeholder 4">
            <a:extLst>
              <a:ext uri="{FF2B5EF4-FFF2-40B4-BE49-F238E27FC236}">
                <a16:creationId xmlns:a16="http://schemas.microsoft.com/office/drawing/2014/main" id="{1DF98409-8158-4BC4-92A2-A62243F63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18FC0B-16AA-4110-9E7A-74FE6009A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E0723-F084-4C02-9AF6-71D96C42D124}" type="slidenum">
              <a:rPr lang="en-GB" smtClean="0"/>
              <a:t>‹#›</a:t>
            </a:fld>
            <a:endParaRPr lang="en-GB"/>
          </a:p>
        </p:txBody>
      </p:sp>
    </p:spTree>
    <p:extLst>
      <p:ext uri="{BB962C8B-B14F-4D97-AF65-F5344CB8AC3E}">
        <p14:creationId xmlns:p14="http://schemas.microsoft.com/office/powerpoint/2010/main" val="3466023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photos/6Juhh-pz5Ho?utm_source=unsplash&amp;utm_medium=referral&amp;utm_content=creditCopyText" TargetMode="External"/><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unsplash.com/@crew?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antibriberyguidance.org/guidance/13-managing-third-parties/" TargetMode="External"/><Relationship Id="rId2" Type="http://schemas.openxmlformats.org/officeDocument/2006/relationships/hyperlink" Target="https://www.sec.gov/enforce/sec-enforcement-actions-fcpa-cases" TargetMode="Externa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0000" y="345806"/>
            <a:ext cx="10515600" cy="1325563"/>
          </a:xfrm>
        </p:spPr>
        <p:txBody>
          <a:bodyPr/>
          <a:lstStyle/>
          <a:p>
            <a:r>
              <a:rPr lang="en-GB" dirty="0">
                <a:solidFill>
                  <a:schemeClr val="tx1">
                    <a:lumMod val="65000"/>
                    <a:lumOff val="35000"/>
                  </a:schemeClr>
                </a:solidFill>
                <a:latin typeface="+mn-lt"/>
              </a:rPr>
              <a:t>The Due Diligence Bureau</a:t>
            </a:r>
          </a:p>
        </p:txBody>
      </p:sp>
      <p:sp>
        <p:nvSpPr>
          <p:cNvPr id="11" name="Title 2"/>
          <p:cNvSpPr txBox="1">
            <a:spLocks/>
          </p:cNvSpPr>
          <p:nvPr/>
        </p:nvSpPr>
        <p:spPr>
          <a:xfrm>
            <a:off x="1800000" y="1448357"/>
            <a:ext cx="77400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i="1" dirty="0">
                <a:solidFill>
                  <a:srgbClr val="0070C0"/>
                </a:solidFill>
                <a:latin typeface="Cambria" panose="02040503050406030204" pitchFamily="18" charset="0"/>
                <a:ea typeface="Cambria" panose="02040503050406030204" pitchFamily="18" charset="0"/>
              </a:rPr>
              <a:t>Demonstrate compliance with sanctions and observation of human rights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598099" y="5218571"/>
            <a:ext cx="7223643" cy="801762"/>
          </a:xfrm>
          <a:prstGeom prst="rect">
            <a:avLst/>
          </a:prstGeom>
        </p:spPr>
      </p:pic>
      <p:sp>
        <p:nvSpPr>
          <p:cNvPr id="4" name="Title 2">
            <a:extLst>
              <a:ext uri="{FF2B5EF4-FFF2-40B4-BE49-F238E27FC236}">
                <a16:creationId xmlns:a16="http://schemas.microsoft.com/office/drawing/2014/main" id="{9422A8CD-12DB-8858-6F97-53E95B1B5B30}"/>
              </a:ext>
            </a:extLst>
          </p:cNvPr>
          <p:cNvSpPr txBox="1">
            <a:spLocks/>
          </p:cNvSpPr>
          <p:nvPr/>
        </p:nvSpPr>
        <p:spPr>
          <a:xfrm>
            <a:off x="3060000" y="2662695"/>
            <a:ext cx="78480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i="1" dirty="0">
                <a:solidFill>
                  <a:schemeClr val="tx1">
                    <a:lumMod val="65000"/>
                    <a:lumOff val="35000"/>
                  </a:schemeClr>
                </a:solidFill>
                <a:latin typeface="Cambria" panose="02040503050406030204" pitchFamily="18" charset="0"/>
                <a:ea typeface="Cambria" panose="02040503050406030204" pitchFamily="18" charset="0"/>
              </a:rPr>
              <a:t>Prevent unlawful behaviour (corruption, bribery, fraud and money laundering)</a:t>
            </a:r>
          </a:p>
        </p:txBody>
      </p:sp>
      <p:sp>
        <p:nvSpPr>
          <p:cNvPr id="6" name="Title 2">
            <a:extLst>
              <a:ext uri="{FF2B5EF4-FFF2-40B4-BE49-F238E27FC236}">
                <a16:creationId xmlns:a16="http://schemas.microsoft.com/office/drawing/2014/main" id="{7889369A-A6EF-7483-4D07-193DFA295F2B}"/>
              </a:ext>
            </a:extLst>
          </p:cNvPr>
          <p:cNvSpPr txBox="1">
            <a:spLocks/>
          </p:cNvSpPr>
          <p:nvPr/>
        </p:nvSpPr>
        <p:spPr>
          <a:xfrm>
            <a:off x="4320000" y="3985541"/>
            <a:ext cx="720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70C0"/>
                </a:solidFill>
                <a:latin typeface="Calibri" panose="020F0502020204030204" pitchFamily="34" charset="0"/>
                <a:ea typeface="Calibri" panose="020F0502020204030204" pitchFamily="34" charset="0"/>
                <a:cs typeface="Calibri" panose="020F0502020204030204" pitchFamily="34" charset="0"/>
              </a:rPr>
              <a:t>- with PSI’s publishing specific DDB service</a:t>
            </a:r>
          </a:p>
        </p:txBody>
      </p:sp>
    </p:spTree>
    <p:extLst>
      <p:ext uri="{BB962C8B-B14F-4D97-AF65-F5344CB8AC3E}">
        <p14:creationId xmlns:p14="http://schemas.microsoft.com/office/powerpoint/2010/main" val="307893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4412" y="853372"/>
            <a:ext cx="2745703" cy="646331"/>
          </a:xfrm>
          <a:prstGeom prst="rect">
            <a:avLst/>
          </a:prstGeom>
          <a:noFill/>
        </p:spPr>
        <p:txBody>
          <a:bodyPr wrap="square" rtlCol="0">
            <a:spAutoFit/>
          </a:bodyPr>
          <a:lstStyle/>
          <a:p>
            <a:r>
              <a:rPr lang="en-GB" dirty="0"/>
              <a:t>Up to 5 follow-ups and chasers if required</a:t>
            </a:r>
          </a:p>
        </p:txBody>
      </p:sp>
      <p:sp>
        <p:nvSpPr>
          <p:cNvPr id="5" name="TextBox 4"/>
          <p:cNvSpPr txBox="1"/>
          <p:nvPr/>
        </p:nvSpPr>
        <p:spPr>
          <a:xfrm>
            <a:off x="1127898" y="853372"/>
            <a:ext cx="452156" cy="369332"/>
          </a:xfrm>
          <a:prstGeom prst="rect">
            <a:avLst/>
          </a:prstGeom>
          <a:noFill/>
        </p:spPr>
        <p:txBody>
          <a:bodyPr wrap="square" rtlCol="0">
            <a:spAutoFit/>
          </a:bodyPr>
          <a:lstStyle/>
          <a:p>
            <a:r>
              <a:rPr lang="en-GB" dirty="0"/>
              <a:t>6)</a:t>
            </a:r>
          </a:p>
        </p:txBody>
      </p:sp>
      <p:pic>
        <p:nvPicPr>
          <p:cNvPr id="6" name="Picture 5"/>
          <p:cNvPicPr>
            <a:picLocks noChangeAspect="1"/>
          </p:cNvPicPr>
          <p:nvPr/>
        </p:nvPicPr>
        <p:blipFill>
          <a:blip r:embed="rId2"/>
          <a:stretch>
            <a:fillRect/>
          </a:stretch>
        </p:blipFill>
        <p:spPr>
          <a:xfrm>
            <a:off x="1497857" y="1690103"/>
            <a:ext cx="1847725" cy="1800000"/>
          </a:xfrm>
          <a:prstGeom prst="rect">
            <a:avLst/>
          </a:prstGeom>
        </p:spPr>
      </p:pic>
      <p:pic>
        <p:nvPicPr>
          <p:cNvPr id="7" name="Picture 6"/>
          <p:cNvPicPr>
            <a:picLocks noChangeAspect="1"/>
          </p:cNvPicPr>
          <p:nvPr/>
        </p:nvPicPr>
        <p:blipFill>
          <a:blip r:embed="rId3"/>
          <a:stretch>
            <a:fillRect/>
          </a:stretch>
        </p:blipFill>
        <p:spPr>
          <a:xfrm>
            <a:off x="4789984" y="2799611"/>
            <a:ext cx="2900518" cy="756658"/>
          </a:xfrm>
          <a:prstGeom prst="rect">
            <a:avLst/>
          </a:prstGeom>
        </p:spPr>
      </p:pic>
      <p:sp>
        <p:nvSpPr>
          <p:cNvPr id="8" name="TextBox 7"/>
          <p:cNvSpPr txBox="1"/>
          <p:nvPr/>
        </p:nvSpPr>
        <p:spPr>
          <a:xfrm>
            <a:off x="4148442" y="1876281"/>
            <a:ext cx="3710186" cy="923330"/>
          </a:xfrm>
          <a:prstGeom prst="rect">
            <a:avLst/>
          </a:prstGeom>
          <a:noFill/>
        </p:spPr>
        <p:txBody>
          <a:bodyPr wrap="square" rtlCol="0">
            <a:spAutoFit/>
          </a:bodyPr>
          <a:lstStyle/>
          <a:p>
            <a:r>
              <a:rPr lang="en-GB" dirty="0"/>
              <a:t>When replies are received intermediaries are checked using LexisNexis and Internet searching</a:t>
            </a:r>
          </a:p>
        </p:txBody>
      </p:sp>
      <p:sp>
        <p:nvSpPr>
          <p:cNvPr id="9" name="TextBox 8"/>
          <p:cNvSpPr txBox="1"/>
          <p:nvPr/>
        </p:nvSpPr>
        <p:spPr>
          <a:xfrm>
            <a:off x="3921928" y="1876281"/>
            <a:ext cx="452156" cy="369332"/>
          </a:xfrm>
          <a:prstGeom prst="rect">
            <a:avLst/>
          </a:prstGeom>
          <a:noFill/>
        </p:spPr>
        <p:txBody>
          <a:bodyPr wrap="square" rtlCol="0">
            <a:spAutoFit/>
          </a:bodyPr>
          <a:lstStyle/>
          <a:p>
            <a:r>
              <a:rPr lang="en-GB" dirty="0"/>
              <a:t>7)</a:t>
            </a:r>
          </a:p>
        </p:txBody>
      </p:sp>
      <p:sp>
        <p:nvSpPr>
          <p:cNvPr id="10" name="TextBox 9"/>
          <p:cNvSpPr txBox="1"/>
          <p:nvPr/>
        </p:nvSpPr>
        <p:spPr>
          <a:xfrm>
            <a:off x="4460896" y="3646359"/>
            <a:ext cx="3897443" cy="584775"/>
          </a:xfrm>
          <a:prstGeom prst="rect">
            <a:avLst/>
          </a:prstGeom>
          <a:noFill/>
        </p:spPr>
        <p:txBody>
          <a:bodyPr wrap="square" rtlCol="0">
            <a:spAutoFit/>
          </a:bodyPr>
          <a:lstStyle/>
          <a:p>
            <a:r>
              <a:rPr lang="en-GB" sz="1600" dirty="0">
                <a:solidFill>
                  <a:schemeClr val="tx1">
                    <a:lumMod val="50000"/>
                    <a:lumOff val="50000"/>
                  </a:schemeClr>
                </a:solidFill>
              </a:rPr>
              <a:t>Checking for evidence of either legitimate business or instances of “negative news”</a:t>
            </a:r>
          </a:p>
        </p:txBody>
      </p:sp>
      <p:sp>
        <p:nvSpPr>
          <p:cNvPr id="11" name="TextBox 10"/>
          <p:cNvSpPr txBox="1"/>
          <p:nvPr/>
        </p:nvSpPr>
        <p:spPr>
          <a:xfrm>
            <a:off x="8261719" y="3042473"/>
            <a:ext cx="3662619" cy="646331"/>
          </a:xfrm>
          <a:prstGeom prst="rect">
            <a:avLst/>
          </a:prstGeom>
          <a:noFill/>
        </p:spPr>
        <p:txBody>
          <a:bodyPr wrap="square" rtlCol="0">
            <a:spAutoFit/>
          </a:bodyPr>
          <a:lstStyle/>
          <a:p>
            <a:r>
              <a:rPr lang="en-GB" dirty="0"/>
              <a:t>Result uploaded to database (with company data, reports and evidence)</a:t>
            </a:r>
          </a:p>
        </p:txBody>
      </p:sp>
      <p:sp>
        <p:nvSpPr>
          <p:cNvPr id="12" name="TextBox 11"/>
          <p:cNvSpPr txBox="1"/>
          <p:nvPr/>
        </p:nvSpPr>
        <p:spPr>
          <a:xfrm>
            <a:off x="8035206" y="3042473"/>
            <a:ext cx="452156" cy="369332"/>
          </a:xfrm>
          <a:prstGeom prst="rect">
            <a:avLst/>
          </a:prstGeom>
          <a:noFill/>
        </p:spPr>
        <p:txBody>
          <a:bodyPr wrap="square" rtlCol="0">
            <a:spAutoFit/>
          </a:bodyPr>
          <a:lstStyle/>
          <a:p>
            <a:r>
              <a:rPr lang="en-GB" dirty="0"/>
              <a:t>8)</a:t>
            </a:r>
          </a:p>
        </p:txBody>
      </p:sp>
      <p:pic>
        <p:nvPicPr>
          <p:cNvPr id="13" name="Picture 12"/>
          <p:cNvPicPr>
            <a:picLocks/>
          </p:cNvPicPr>
          <p:nvPr/>
        </p:nvPicPr>
        <p:blipFill>
          <a:blip r:embed="rId4"/>
          <a:stretch>
            <a:fillRect/>
          </a:stretch>
        </p:blipFill>
        <p:spPr>
          <a:xfrm>
            <a:off x="9038731" y="3879654"/>
            <a:ext cx="1800000" cy="1872000"/>
          </a:xfrm>
          <a:prstGeom prst="rect">
            <a:avLst/>
          </a:prstGeom>
        </p:spPr>
      </p:pic>
      <p:sp>
        <p:nvSpPr>
          <p:cNvPr id="14" name="Right Arrow 13"/>
          <p:cNvSpPr/>
          <p:nvPr/>
        </p:nvSpPr>
        <p:spPr>
          <a:xfrm>
            <a:off x="232109" y="990560"/>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674134" y="990560"/>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Bent Arrow 16"/>
          <p:cNvSpPr/>
          <p:nvPr/>
        </p:nvSpPr>
        <p:spPr>
          <a:xfrm rot="5400000">
            <a:off x="7587911" y="2295825"/>
            <a:ext cx="822183" cy="617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nt Arrow 17"/>
          <p:cNvSpPr/>
          <p:nvPr/>
        </p:nvSpPr>
        <p:spPr>
          <a:xfrm rot="5400000">
            <a:off x="3532740" y="1136267"/>
            <a:ext cx="822183" cy="617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26" y="5332650"/>
            <a:ext cx="1955472" cy="643133"/>
          </a:xfrm>
          <a:prstGeom prst="rect">
            <a:avLst/>
          </a:prstGeom>
        </p:spPr>
      </p:pic>
    </p:spTree>
    <p:extLst>
      <p:ext uri="{BB962C8B-B14F-4D97-AF65-F5344CB8AC3E}">
        <p14:creationId xmlns:p14="http://schemas.microsoft.com/office/powerpoint/2010/main" val="419662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a:t>
            </a:r>
          </a:p>
        </p:txBody>
      </p:sp>
      <p:sp>
        <p:nvSpPr>
          <p:cNvPr id="3" name="Content Placeholder 2"/>
          <p:cNvSpPr>
            <a:spLocks noGrp="1"/>
          </p:cNvSpPr>
          <p:nvPr>
            <p:ph sz="half" idx="1"/>
          </p:nvPr>
        </p:nvSpPr>
        <p:spPr>
          <a:xfrm>
            <a:off x="858000" y="1656417"/>
            <a:ext cx="5181600" cy="4175776"/>
          </a:xfrm>
        </p:spPr>
        <p:txBody>
          <a:bodyPr/>
          <a:lstStyle/>
          <a:p>
            <a:pPr>
              <a:buFont typeface="Wingdings" panose="05000000000000000000" pitchFamily="2" charset="2"/>
              <a:buChar char="Ø"/>
            </a:pPr>
            <a:r>
              <a:rPr lang="en-GB" dirty="0"/>
              <a:t> Provided in regular reports</a:t>
            </a:r>
          </a:p>
        </p:txBody>
      </p:sp>
      <p:sp>
        <p:nvSpPr>
          <p:cNvPr id="4" name="Content Placeholder 3"/>
          <p:cNvSpPr>
            <a:spLocks noGrp="1"/>
          </p:cNvSpPr>
          <p:nvPr>
            <p:ph sz="half" idx="2"/>
          </p:nvPr>
        </p:nvSpPr>
        <p:spPr>
          <a:xfrm>
            <a:off x="6192000" y="1656417"/>
            <a:ext cx="5181600" cy="4175776"/>
          </a:xfrm>
        </p:spPr>
        <p:txBody>
          <a:bodyPr/>
          <a:lstStyle/>
          <a:p>
            <a:pPr>
              <a:buFont typeface="Wingdings" panose="05000000000000000000" pitchFamily="2" charset="2"/>
              <a:buChar char="Ø"/>
            </a:pPr>
            <a:r>
              <a:rPr lang="en-GB" dirty="0"/>
              <a:t> And available via DDB interface</a:t>
            </a:r>
          </a:p>
        </p:txBody>
      </p:sp>
      <p:pic>
        <p:nvPicPr>
          <p:cNvPr id="6" name="Picture 5"/>
          <p:cNvPicPr>
            <a:picLocks noChangeAspect="1"/>
          </p:cNvPicPr>
          <p:nvPr/>
        </p:nvPicPr>
        <p:blipFill rotWithShape="1">
          <a:blip r:embed="rId2"/>
          <a:srcRect l="225" t="1932" r="1025" b="-1152"/>
          <a:stretch/>
        </p:blipFill>
        <p:spPr>
          <a:xfrm>
            <a:off x="1716920" y="3060000"/>
            <a:ext cx="2844000" cy="257175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 r="27073" b="2174"/>
          <a:stretch/>
        </p:blipFill>
        <p:spPr>
          <a:xfrm>
            <a:off x="6192000" y="2296385"/>
            <a:ext cx="5580000" cy="3487500"/>
          </a:xfrm>
          <a:prstGeom prst="rect">
            <a:avLst/>
          </a:prstGeom>
        </p:spPr>
      </p:pic>
      <p:sp>
        <p:nvSpPr>
          <p:cNvPr id="7" name="TextBox 6"/>
          <p:cNvSpPr txBox="1"/>
          <p:nvPr/>
        </p:nvSpPr>
        <p:spPr>
          <a:xfrm>
            <a:off x="8345960" y="3063702"/>
            <a:ext cx="1474470" cy="107722"/>
          </a:xfrm>
          <a:prstGeom prst="rect">
            <a:avLst/>
          </a:prstGeom>
          <a:noFill/>
        </p:spPr>
        <p:txBody>
          <a:bodyPr wrap="square" lIns="0" tIns="0" rIns="0" bIns="0" rtlCol="0">
            <a:spAutoFit/>
          </a:bodyPr>
          <a:lstStyle/>
          <a:p>
            <a:r>
              <a:rPr lang="en-GB" sz="700" dirty="0">
                <a:solidFill>
                  <a:schemeClr val="tx1">
                    <a:lumMod val="65000"/>
                    <a:lumOff val="35000"/>
                  </a:schemeClr>
                </a:solidFill>
                <a:latin typeface="Arial Narrow" panose="020B0606020202030204" pitchFamily="34" charset="0"/>
              </a:rPr>
              <a:t>XX  </a:t>
            </a:r>
            <a:r>
              <a:rPr lang="en-GB" sz="700" dirty="0" err="1">
                <a:solidFill>
                  <a:schemeClr val="tx1">
                    <a:lumMod val="65000"/>
                    <a:lumOff val="35000"/>
                  </a:schemeClr>
                </a:solidFill>
                <a:latin typeface="Arial Narrow" panose="020B0606020202030204" pitchFamily="34" charset="0"/>
              </a:rPr>
              <a:t>Xxxxxxx</a:t>
            </a:r>
            <a:r>
              <a:rPr lang="en-GB" sz="700" dirty="0">
                <a:solidFill>
                  <a:schemeClr val="tx1">
                    <a:lumMod val="65000"/>
                    <a:lumOff val="35000"/>
                  </a:schemeClr>
                </a:solidFill>
                <a:latin typeface="Arial Narrow" panose="020B0606020202030204" pitchFamily="34" charset="0"/>
              </a:rPr>
              <a:t> </a:t>
            </a:r>
            <a:r>
              <a:rPr lang="en-GB" sz="700" dirty="0" err="1">
                <a:solidFill>
                  <a:schemeClr val="tx1">
                    <a:lumMod val="65000"/>
                    <a:lumOff val="35000"/>
                  </a:schemeClr>
                </a:solidFill>
                <a:latin typeface="Arial Narrow" panose="020B0606020202030204" pitchFamily="34" charset="0"/>
              </a:rPr>
              <a:t>xxxxxxxxxxx</a:t>
            </a:r>
            <a:r>
              <a:rPr lang="en-GB" sz="700" dirty="0">
                <a:solidFill>
                  <a:schemeClr val="tx1">
                    <a:lumMod val="65000"/>
                    <a:lumOff val="35000"/>
                  </a:schemeClr>
                </a:solidFill>
                <a:latin typeface="Arial Narrow" panose="020B0606020202030204" pitchFamily="34" charset="0"/>
              </a:rPr>
              <a:t> </a:t>
            </a:r>
            <a:r>
              <a:rPr lang="en-GB" sz="700" dirty="0" err="1">
                <a:solidFill>
                  <a:schemeClr val="tx1">
                    <a:lumMod val="65000"/>
                    <a:lumOff val="35000"/>
                  </a:schemeClr>
                </a:solidFill>
                <a:latin typeface="Arial Narrow" panose="020B0606020202030204" pitchFamily="34" charset="0"/>
              </a:rPr>
              <a:t>xxxxxxxx</a:t>
            </a:r>
            <a:r>
              <a:rPr lang="en-GB" sz="700" dirty="0">
                <a:solidFill>
                  <a:schemeClr val="tx1">
                    <a:lumMod val="65000"/>
                    <a:lumOff val="35000"/>
                  </a:schemeClr>
                </a:solidFill>
                <a:latin typeface="Arial Narrow" panose="020B0606020202030204" pitchFamily="34" charset="0"/>
              </a:rPr>
              <a:t>, </a:t>
            </a:r>
            <a:r>
              <a:rPr lang="en-GB" sz="700" dirty="0" err="1">
                <a:solidFill>
                  <a:schemeClr val="tx1">
                    <a:lumMod val="65000"/>
                    <a:lumOff val="35000"/>
                  </a:schemeClr>
                </a:solidFill>
                <a:latin typeface="Arial Narrow" panose="020B0606020202030204" pitchFamily="34" charset="0"/>
              </a:rPr>
              <a:t>xxxxxxx</a:t>
            </a:r>
            <a:endParaRPr lang="en-GB" sz="700" dirty="0">
              <a:solidFill>
                <a:schemeClr val="tx1">
                  <a:lumMod val="65000"/>
                  <a:lumOff val="35000"/>
                </a:schemeClr>
              </a:solidFill>
              <a:latin typeface="Arial Narrow" panose="020B0606020202030204" pitchFamily="34" charset="0"/>
            </a:endParaRPr>
          </a:p>
        </p:txBody>
      </p:sp>
      <p:sp>
        <p:nvSpPr>
          <p:cNvPr id="9" name="TextBox 8"/>
          <p:cNvSpPr txBox="1"/>
          <p:nvPr/>
        </p:nvSpPr>
        <p:spPr>
          <a:xfrm>
            <a:off x="8322056" y="3533383"/>
            <a:ext cx="1474470" cy="107722"/>
          </a:xfrm>
          <a:prstGeom prst="rect">
            <a:avLst/>
          </a:prstGeom>
          <a:noFill/>
        </p:spPr>
        <p:txBody>
          <a:bodyPr wrap="square" lIns="0" tIns="0" rIns="0" bIns="0" rtlCol="0">
            <a:spAutoFit/>
          </a:bodyPr>
          <a:lstStyle/>
          <a:p>
            <a:r>
              <a:rPr lang="en-GB" sz="700" dirty="0">
                <a:solidFill>
                  <a:schemeClr val="tx1">
                    <a:lumMod val="65000"/>
                    <a:lumOff val="35000"/>
                  </a:schemeClr>
                </a:solidFill>
                <a:latin typeface="Arial Narrow" panose="020B0606020202030204" pitchFamily="34" charset="0"/>
              </a:rPr>
              <a:t>XX  </a:t>
            </a:r>
            <a:r>
              <a:rPr lang="en-GB" sz="700" dirty="0" err="1">
                <a:solidFill>
                  <a:schemeClr val="tx1">
                    <a:lumMod val="65000"/>
                    <a:lumOff val="35000"/>
                  </a:schemeClr>
                </a:solidFill>
                <a:latin typeface="Arial Narrow" panose="020B0606020202030204" pitchFamily="34" charset="0"/>
              </a:rPr>
              <a:t>Xxxxx</a:t>
            </a:r>
            <a:r>
              <a:rPr lang="en-GB" sz="700" dirty="0">
                <a:solidFill>
                  <a:schemeClr val="tx1">
                    <a:lumMod val="65000"/>
                    <a:lumOff val="35000"/>
                  </a:schemeClr>
                </a:solidFill>
                <a:latin typeface="Arial Narrow" panose="020B0606020202030204" pitchFamily="34" charset="0"/>
              </a:rPr>
              <a:t>  Xx </a:t>
            </a:r>
            <a:r>
              <a:rPr lang="en-GB" sz="700" dirty="0" err="1">
                <a:solidFill>
                  <a:schemeClr val="tx1">
                    <a:lumMod val="65000"/>
                    <a:lumOff val="35000"/>
                  </a:schemeClr>
                </a:solidFill>
                <a:latin typeface="Arial Narrow" panose="020B0606020202030204" pitchFamily="34" charset="0"/>
              </a:rPr>
              <a:t>xxxx</a:t>
            </a:r>
            <a:endParaRPr lang="en-GB" sz="700" dirty="0">
              <a:solidFill>
                <a:schemeClr val="tx1">
                  <a:lumMod val="65000"/>
                  <a:lumOff val="35000"/>
                </a:schemeClr>
              </a:solidFill>
              <a:latin typeface="Arial Narrow" panose="020B0606020202030204" pitchFamily="34" charset="0"/>
            </a:endParaRPr>
          </a:p>
        </p:txBody>
      </p:sp>
      <p:sp>
        <p:nvSpPr>
          <p:cNvPr id="10" name="TextBox 9"/>
          <p:cNvSpPr txBox="1"/>
          <p:nvPr/>
        </p:nvSpPr>
        <p:spPr>
          <a:xfrm>
            <a:off x="6402860" y="3779982"/>
            <a:ext cx="1474470" cy="107722"/>
          </a:xfrm>
          <a:prstGeom prst="rect">
            <a:avLst/>
          </a:prstGeom>
          <a:noFill/>
        </p:spPr>
        <p:txBody>
          <a:bodyPr wrap="square" lIns="0" tIns="0" rIns="0" bIns="0" rtlCol="0">
            <a:spAutoFit/>
          </a:bodyPr>
          <a:lstStyle/>
          <a:p>
            <a:r>
              <a:rPr lang="en-GB" sz="700" dirty="0">
                <a:solidFill>
                  <a:schemeClr val="bg1"/>
                </a:solidFill>
                <a:latin typeface="Arial Narrow" panose="020B0606020202030204" pitchFamily="34" charset="0"/>
              </a:rPr>
              <a:t>Xx </a:t>
            </a:r>
            <a:r>
              <a:rPr lang="en-GB" sz="700" dirty="0" err="1">
                <a:solidFill>
                  <a:schemeClr val="bg1"/>
                </a:solidFill>
                <a:latin typeface="Arial Narrow" panose="020B0606020202030204" pitchFamily="34" charset="0"/>
              </a:rPr>
              <a:t>xxxx</a:t>
            </a:r>
            <a:r>
              <a:rPr lang="en-GB" sz="700" dirty="0">
                <a:solidFill>
                  <a:schemeClr val="bg1"/>
                </a:solidFill>
                <a:latin typeface="Arial Narrow" panose="020B0606020202030204" pitchFamily="34" charset="0"/>
              </a:rPr>
              <a:t> Xxx xx </a:t>
            </a:r>
            <a:r>
              <a:rPr lang="en-GB" sz="700" dirty="0" err="1">
                <a:solidFill>
                  <a:schemeClr val="bg1"/>
                </a:solidFill>
                <a:latin typeface="Arial Narrow" panose="020B0606020202030204" pitchFamily="34" charset="0"/>
              </a:rPr>
              <a:t>Xxxxxxx</a:t>
            </a:r>
            <a:r>
              <a:rPr lang="en-GB" sz="700" dirty="0">
                <a:solidFill>
                  <a:schemeClr val="bg1"/>
                </a:solidFill>
                <a:latin typeface="Arial Narrow" panose="020B0606020202030204" pitchFamily="34" charset="0"/>
              </a:rPr>
              <a:t> </a:t>
            </a:r>
            <a:r>
              <a:rPr lang="en-GB" sz="700" dirty="0" err="1">
                <a:solidFill>
                  <a:schemeClr val="bg1"/>
                </a:solidFill>
                <a:latin typeface="Arial Narrow" panose="020B0606020202030204" pitchFamily="34" charset="0"/>
              </a:rPr>
              <a:t>Xxxx</a:t>
            </a:r>
            <a:r>
              <a:rPr lang="en-GB" sz="700" dirty="0">
                <a:solidFill>
                  <a:schemeClr val="bg1"/>
                </a:solidFill>
                <a:latin typeface="Arial Narrow" panose="020B0606020202030204" pitchFamily="34" charset="0"/>
              </a:rPr>
              <a:t> x  </a:t>
            </a:r>
            <a:r>
              <a:rPr lang="en-GB" sz="700" dirty="0" err="1">
                <a:solidFill>
                  <a:schemeClr val="bg1"/>
                </a:solidFill>
                <a:latin typeface="Arial Narrow" panose="020B0606020202030204" pitchFamily="34" charset="0"/>
              </a:rPr>
              <a:t>xxxxxxx</a:t>
            </a:r>
            <a:r>
              <a:rPr lang="en-GB" sz="700" dirty="0">
                <a:solidFill>
                  <a:schemeClr val="bg1"/>
                </a:solidFill>
                <a:latin typeface="Arial Narrow" panose="020B0606020202030204" pitchFamily="34" charset="0"/>
              </a:rPr>
              <a:t>, </a:t>
            </a:r>
          </a:p>
        </p:txBody>
      </p:sp>
      <p:sp>
        <p:nvSpPr>
          <p:cNvPr id="12" name="TextBox 11"/>
          <p:cNvSpPr txBox="1"/>
          <p:nvPr/>
        </p:nvSpPr>
        <p:spPr>
          <a:xfrm>
            <a:off x="6414812" y="4164270"/>
            <a:ext cx="1474470" cy="107722"/>
          </a:xfrm>
          <a:prstGeom prst="rect">
            <a:avLst/>
          </a:prstGeom>
          <a:noFill/>
        </p:spPr>
        <p:txBody>
          <a:bodyPr wrap="square" lIns="0" tIns="0" rIns="0" bIns="0" rtlCol="0">
            <a:spAutoFit/>
          </a:bodyPr>
          <a:lstStyle/>
          <a:p>
            <a:r>
              <a:rPr lang="en-GB" sz="700" dirty="0">
                <a:solidFill>
                  <a:schemeClr val="bg1"/>
                </a:solidFill>
                <a:latin typeface="Arial Narrow" panose="020B0606020202030204" pitchFamily="34" charset="0"/>
              </a:rPr>
              <a:t>Xx  </a:t>
            </a:r>
            <a:r>
              <a:rPr lang="en-GB" sz="700" dirty="0" err="1">
                <a:solidFill>
                  <a:schemeClr val="bg1"/>
                </a:solidFill>
                <a:latin typeface="Arial Narrow" panose="020B0606020202030204" pitchFamily="34" charset="0"/>
              </a:rPr>
              <a:t>xxxx</a:t>
            </a:r>
            <a:r>
              <a:rPr lang="en-GB" sz="700" dirty="0">
                <a:solidFill>
                  <a:schemeClr val="bg1"/>
                </a:solidFill>
                <a:latin typeface="Arial Narrow" panose="020B0606020202030204" pitchFamily="34" charset="0"/>
              </a:rPr>
              <a:t> Xx x xx </a:t>
            </a:r>
            <a:r>
              <a:rPr lang="en-GB" sz="700" dirty="0" err="1">
                <a:solidFill>
                  <a:schemeClr val="bg1"/>
                </a:solidFill>
                <a:latin typeface="Arial Narrow" panose="020B0606020202030204" pitchFamily="34" charset="0"/>
              </a:rPr>
              <a:t>Xxxxxx</a:t>
            </a:r>
            <a:r>
              <a:rPr lang="en-GB" sz="700" dirty="0">
                <a:solidFill>
                  <a:schemeClr val="bg1"/>
                </a:solidFill>
                <a:latin typeface="Arial Narrow" panose="020B0606020202030204" pitchFamily="34" charset="0"/>
              </a:rPr>
              <a:t>  </a:t>
            </a:r>
            <a:r>
              <a:rPr lang="en-GB" sz="700" dirty="0" err="1">
                <a:solidFill>
                  <a:schemeClr val="bg1"/>
                </a:solidFill>
                <a:latin typeface="Arial Narrow" panose="020B0606020202030204" pitchFamily="34" charset="0"/>
              </a:rPr>
              <a:t>Xxxx</a:t>
            </a:r>
            <a:r>
              <a:rPr lang="en-GB" sz="700" dirty="0">
                <a:solidFill>
                  <a:schemeClr val="bg1"/>
                </a:solidFill>
                <a:latin typeface="Arial Narrow" panose="020B0606020202030204" pitchFamily="34" charset="0"/>
              </a:rPr>
              <a:t> x  </a:t>
            </a:r>
            <a:r>
              <a:rPr lang="en-GB" sz="700" dirty="0" err="1">
                <a:solidFill>
                  <a:schemeClr val="bg1"/>
                </a:solidFill>
                <a:latin typeface="Arial Narrow" panose="020B0606020202030204" pitchFamily="34" charset="0"/>
              </a:rPr>
              <a:t>x</a:t>
            </a:r>
            <a:endParaRPr lang="en-GB" sz="700" dirty="0">
              <a:solidFill>
                <a:schemeClr val="bg1"/>
              </a:solidFill>
              <a:latin typeface="Arial Narrow" panose="020B0606020202030204" pitchFamily="34" charset="0"/>
            </a:endParaRPr>
          </a:p>
        </p:txBody>
      </p:sp>
      <p:sp>
        <p:nvSpPr>
          <p:cNvPr id="13" name="TextBox 12"/>
          <p:cNvSpPr txBox="1"/>
          <p:nvPr/>
        </p:nvSpPr>
        <p:spPr>
          <a:xfrm>
            <a:off x="6414812" y="4011870"/>
            <a:ext cx="1474470" cy="107722"/>
          </a:xfrm>
          <a:prstGeom prst="rect">
            <a:avLst/>
          </a:prstGeom>
          <a:noFill/>
        </p:spPr>
        <p:txBody>
          <a:bodyPr wrap="square" lIns="0" tIns="0" rIns="0" bIns="0" rtlCol="0">
            <a:spAutoFit/>
          </a:bodyPr>
          <a:lstStyle/>
          <a:p>
            <a:r>
              <a:rPr lang="en-GB" sz="700" dirty="0" err="1">
                <a:solidFill>
                  <a:schemeClr val="bg1"/>
                </a:solidFill>
                <a:latin typeface="Arial Narrow" panose="020B0606020202030204" pitchFamily="34" charset="0"/>
              </a:rPr>
              <a:t>Xxxxxxx</a:t>
            </a:r>
            <a:r>
              <a:rPr lang="en-GB" sz="700" dirty="0">
                <a:solidFill>
                  <a:schemeClr val="bg1"/>
                </a:solidFill>
                <a:latin typeface="Arial Narrow" panose="020B0606020202030204" pitchFamily="34" charset="0"/>
              </a:rPr>
              <a:t>  </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526" y="5631750"/>
            <a:ext cx="1046050" cy="344034"/>
          </a:xfrm>
          <a:prstGeom prst="rect">
            <a:avLst/>
          </a:prstGeom>
        </p:spPr>
      </p:pic>
    </p:spTree>
    <p:extLst>
      <p:ext uri="{BB962C8B-B14F-4D97-AF65-F5344CB8AC3E}">
        <p14:creationId xmlns:p14="http://schemas.microsoft.com/office/powerpoint/2010/main" val="3571157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Benefits</a:t>
            </a:r>
          </a:p>
        </p:txBody>
      </p:sp>
      <p:sp>
        <p:nvSpPr>
          <p:cNvPr id="3" name="Content Placeholder 2"/>
          <p:cNvSpPr>
            <a:spLocks noGrp="1"/>
          </p:cNvSpPr>
          <p:nvPr>
            <p:ph sz="half" idx="1"/>
          </p:nvPr>
        </p:nvSpPr>
        <p:spPr>
          <a:xfrm>
            <a:off x="838200" y="1615765"/>
            <a:ext cx="5181600" cy="4351338"/>
          </a:xfrm>
        </p:spPr>
        <p:txBody>
          <a:bodyPr/>
          <a:lstStyle/>
          <a:p>
            <a:r>
              <a:rPr lang="en-GB" dirty="0"/>
              <a:t>Decisions can be made based on the information provided</a:t>
            </a:r>
          </a:p>
        </p:txBody>
      </p:sp>
      <p:sp>
        <p:nvSpPr>
          <p:cNvPr id="4" name="Content Placeholder 3"/>
          <p:cNvSpPr>
            <a:spLocks noGrp="1"/>
          </p:cNvSpPr>
          <p:nvPr>
            <p:ph sz="half" idx="2"/>
          </p:nvPr>
        </p:nvSpPr>
        <p:spPr>
          <a:xfrm>
            <a:off x="6172200" y="1615765"/>
            <a:ext cx="5181600" cy="4351338"/>
          </a:xfrm>
        </p:spPr>
        <p:txBody>
          <a:bodyPr/>
          <a:lstStyle/>
          <a:p>
            <a:r>
              <a:rPr lang="en-GB" dirty="0"/>
              <a:t>Company passes compliance tests</a:t>
            </a:r>
          </a:p>
          <a:p>
            <a:endParaRPr lang="en-GB" dirty="0"/>
          </a:p>
        </p:txBody>
      </p:sp>
      <p:pic>
        <p:nvPicPr>
          <p:cNvPr id="8" name="Picture 7"/>
          <p:cNvPicPr>
            <a:picLocks noChangeAspect="1"/>
          </p:cNvPicPr>
          <p:nvPr/>
        </p:nvPicPr>
        <p:blipFill>
          <a:blip r:embed="rId2"/>
          <a:stretch>
            <a:fillRect/>
          </a:stretch>
        </p:blipFill>
        <p:spPr>
          <a:xfrm>
            <a:off x="7689645" y="2092631"/>
            <a:ext cx="2929500" cy="2016000"/>
          </a:xfrm>
          <a:prstGeom prst="rect">
            <a:avLst/>
          </a:prstGeom>
        </p:spPr>
      </p:pic>
      <p:pic>
        <p:nvPicPr>
          <p:cNvPr id="9" name="Picture 8"/>
          <p:cNvPicPr>
            <a:picLocks noChangeAspect="1"/>
          </p:cNvPicPr>
          <p:nvPr/>
        </p:nvPicPr>
        <p:blipFill>
          <a:blip r:embed="rId3"/>
          <a:stretch>
            <a:fillRect/>
          </a:stretch>
        </p:blipFill>
        <p:spPr>
          <a:xfrm>
            <a:off x="1111439" y="2704624"/>
            <a:ext cx="3789349" cy="2700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p:blipFill>
        <p:spPr>
          <a:xfrm>
            <a:off x="5801031" y="5252589"/>
            <a:ext cx="6156585" cy="683328"/>
          </a:xfrm>
          <a:prstGeom prst="rect">
            <a:avLst/>
          </a:prstGeom>
        </p:spPr>
      </p:pic>
    </p:spTree>
    <p:extLst>
      <p:ext uri="{BB962C8B-B14F-4D97-AF65-F5344CB8AC3E}">
        <p14:creationId xmlns:p14="http://schemas.microsoft.com/office/powerpoint/2010/main" val="3400491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325464" y="1086972"/>
            <a:ext cx="11020841" cy="718583"/>
          </a:xfrm>
        </p:spPr>
        <p:txBody>
          <a:bodyPr>
            <a:normAutofit/>
          </a:bodyPr>
          <a:lstStyle/>
          <a:p>
            <a:r>
              <a:rPr lang="en-GB" sz="3600" b="1" dirty="0"/>
              <a:t>For further information please contact:</a:t>
            </a:r>
          </a:p>
        </p:txBody>
      </p:sp>
      <p:sp>
        <p:nvSpPr>
          <p:cNvPr id="25" name="Rectangle 24">
            <a:extLst>
              <a:ext uri="{FF2B5EF4-FFF2-40B4-BE49-F238E27FC236}">
                <a16:creationId xmlns:a16="http://schemas.microsoft.com/office/drawing/2014/main" id="{D95298D2-72F4-4AEB-9864-13DCB4774415}"/>
              </a:ext>
            </a:extLst>
          </p:cNvPr>
          <p:cNvSpPr/>
          <p:nvPr/>
        </p:nvSpPr>
        <p:spPr>
          <a:xfrm>
            <a:off x="0" y="376458"/>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22CB9B7-B246-4D6E-8C3D-B43FE5CA971C}"/>
              </a:ext>
            </a:extLst>
          </p:cNvPr>
          <p:cNvSpPr/>
          <p:nvPr/>
        </p:nvSpPr>
        <p:spPr>
          <a:xfrm>
            <a:off x="0" y="1117"/>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5D520F-427C-490E-AEDB-E474A49085EE}"/>
              </a:ext>
            </a:extLst>
          </p:cNvPr>
          <p:cNvSpPr/>
          <p:nvPr/>
        </p:nvSpPr>
        <p:spPr>
          <a:xfrm>
            <a:off x="0" y="591982"/>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325464" y="1819147"/>
            <a:ext cx="5770536" cy="400110"/>
          </a:xfrm>
          <a:prstGeom prst="rect">
            <a:avLst/>
          </a:prstGeom>
          <a:noFill/>
        </p:spPr>
        <p:txBody>
          <a:bodyPr wrap="square" rtlCol="0">
            <a:spAutoFit/>
          </a:bodyPr>
          <a:lstStyle/>
          <a:p>
            <a:r>
              <a:rPr lang="en-GB" sz="2000" dirty="0">
                <a:solidFill>
                  <a:srgbClr val="0070C0"/>
                </a:solidFill>
              </a:rPr>
              <a:t>info@PSIregistry.org</a:t>
            </a:r>
          </a:p>
        </p:txBody>
      </p:sp>
      <p:pic>
        <p:nvPicPr>
          <p:cNvPr id="33" name="Picture 32"/>
          <p:cNvPicPr>
            <a:picLocks/>
          </p:cNvPicPr>
          <p:nvPr/>
        </p:nvPicPr>
        <p:blipFill>
          <a:blip r:embed="rId2" cstate="print">
            <a:extLst>
              <a:ext uri="{28A0092B-C50C-407E-A947-70E740481C1C}">
                <a14:useLocalDpi xmlns:a14="http://schemas.microsoft.com/office/drawing/2010/main" val="0"/>
              </a:ext>
            </a:extLst>
          </a:blip>
          <a:stretch>
            <a:fillRect/>
          </a:stretch>
        </p:blipFill>
        <p:spPr>
          <a:xfrm rot="-240000">
            <a:off x="6763884" y="1911930"/>
            <a:ext cx="4860000" cy="3234330"/>
          </a:xfrm>
          <a:prstGeom prst="rect">
            <a:avLst/>
          </a:prstGeom>
          <a:effectLst>
            <a:outerShdw blurRad="76200" dist="76200" dir="2700000" algn="tl" rotWithShape="0">
              <a:prstClr val="black">
                <a:alpha val="40000"/>
              </a:prstClr>
            </a:outerShdw>
          </a:effectLst>
        </p:spPr>
      </p:pic>
      <p:sp>
        <p:nvSpPr>
          <p:cNvPr id="34" name="TextBox 33"/>
          <p:cNvSpPr txBox="1"/>
          <p:nvPr/>
        </p:nvSpPr>
        <p:spPr>
          <a:xfrm rot="21360000">
            <a:off x="9213744" y="5031392"/>
            <a:ext cx="2564969" cy="215444"/>
          </a:xfrm>
          <a:prstGeom prst="rect">
            <a:avLst/>
          </a:prstGeom>
          <a:noFill/>
        </p:spPr>
        <p:txBody>
          <a:bodyPr wrap="square" rtlCol="0">
            <a:spAutoFit/>
          </a:bodyPr>
          <a:lstStyle/>
          <a:p>
            <a:pPr algn="r"/>
            <a:r>
              <a:rPr lang="en-GB" sz="800"/>
              <a:t>Photo by </a:t>
            </a:r>
            <a:r>
              <a:rPr lang="en-GB" sz="800">
                <a:hlinkClick r:id="rId3"/>
              </a:rPr>
              <a:t>Crew</a:t>
            </a:r>
            <a:r>
              <a:rPr lang="en-GB" sz="800"/>
              <a:t> on </a:t>
            </a:r>
            <a:r>
              <a:rPr lang="en-GB" sz="800">
                <a:hlinkClick r:id="rId4"/>
              </a:rPr>
              <a:t>Unsplash</a:t>
            </a:r>
            <a:endParaRPr lang="en-GB" sz="700" dirty="0"/>
          </a:p>
        </p:txBody>
      </p:sp>
      <p:sp>
        <p:nvSpPr>
          <p:cNvPr id="35" name="TextBox 34"/>
          <p:cNvSpPr txBox="1"/>
          <p:nvPr/>
        </p:nvSpPr>
        <p:spPr>
          <a:xfrm>
            <a:off x="325464" y="2450895"/>
            <a:ext cx="5770536" cy="2646878"/>
          </a:xfrm>
          <a:prstGeom prst="rect">
            <a:avLst/>
          </a:prstGeom>
          <a:noFill/>
        </p:spPr>
        <p:txBody>
          <a:bodyPr wrap="square" rtlCol="0">
            <a:spAutoFit/>
          </a:bodyPr>
          <a:lstStyle/>
          <a:p>
            <a:r>
              <a:rPr lang="en-GB" dirty="0"/>
              <a:t>Other PSI products available include:</a:t>
            </a:r>
          </a:p>
          <a:p>
            <a:endParaRPr lang="en-GB" sz="800" dirty="0"/>
          </a:p>
          <a:p>
            <a:pPr marL="285750" indent="-285750">
              <a:buFont typeface="Wingdings" panose="05000000000000000000" pitchFamily="2" charset="2"/>
              <a:buChar char="ü"/>
            </a:pPr>
            <a:r>
              <a:rPr lang="en-GB" sz="2000" b="1" dirty="0"/>
              <a:t>Touchstone</a:t>
            </a:r>
            <a:r>
              <a:rPr lang="en-GB" sz="2000" dirty="0"/>
              <a:t>– OA analytics and denials reporting</a:t>
            </a:r>
          </a:p>
          <a:p>
            <a:pPr marL="285750" indent="-285750">
              <a:buFont typeface="Wingdings" panose="05000000000000000000" pitchFamily="2" charset="2"/>
              <a:buChar char="ü"/>
            </a:pPr>
            <a:r>
              <a:rPr lang="en-GB" sz="2000" b="1" dirty="0"/>
              <a:t>theIPregistry.org </a:t>
            </a:r>
            <a:r>
              <a:rPr lang="en-GB" sz="2000" dirty="0"/>
              <a:t>– the IP management tool</a:t>
            </a:r>
          </a:p>
          <a:p>
            <a:pPr marL="285750" indent="-285750">
              <a:buFont typeface="Wingdings" panose="05000000000000000000" pitchFamily="2" charset="2"/>
              <a:buChar char="ü"/>
            </a:pPr>
            <a:r>
              <a:rPr lang="en-GB" sz="2000" b="1" dirty="0"/>
              <a:t>PSI Gap Analysis Tool </a:t>
            </a:r>
            <a:r>
              <a:rPr lang="en-GB" sz="2000" dirty="0"/>
              <a:t>– access a databank of customers subscribing to the content of over 150 STM publishers</a:t>
            </a:r>
          </a:p>
          <a:p>
            <a:pPr marL="285750" indent="-285750">
              <a:buFont typeface="Wingdings" panose="05000000000000000000" pitchFamily="2" charset="2"/>
              <a:buChar char="ü"/>
            </a:pPr>
            <a:r>
              <a:rPr lang="en-GB" sz="2000" b="1" dirty="0"/>
              <a:t>PSI Data Audit </a:t>
            </a:r>
            <a:r>
              <a:rPr lang="en-GB" sz="2000" dirty="0"/>
              <a:t>– clean, deduplicate and enrich your customer data</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6228" y="5450334"/>
            <a:ext cx="1394939" cy="458780"/>
          </a:xfrm>
          <a:prstGeom prst="rect">
            <a:avLst/>
          </a:prstGeom>
        </p:spPr>
      </p:pic>
    </p:spTree>
    <p:extLst>
      <p:ext uri="{BB962C8B-B14F-4D97-AF65-F5344CB8AC3E}">
        <p14:creationId xmlns:p14="http://schemas.microsoft.com/office/powerpoint/2010/main" val="366674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B1A88-8788-C1E2-1858-C43F9D833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03AD8-DA46-6FB2-FCC2-AA24A8BC4906}"/>
              </a:ext>
            </a:extLst>
          </p:cNvPr>
          <p:cNvSpPr>
            <a:spLocks noGrp="1"/>
          </p:cNvSpPr>
          <p:nvPr>
            <p:ph type="title"/>
          </p:nvPr>
        </p:nvSpPr>
        <p:spPr>
          <a:xfrm>
            <a:off x="839788" y="259143"/>
            <a:ext cx="5554610" cy="900000"/>
          </a:xfrm>
        </p:spPr>
        <p:txBody>
          <a:bodyPr>
            <a:normAutofit fontScale="90000"/>
          </a:bodyPr>
          <a:lstStyle/>
          <a:p>
            <a:r>
              <a:rPr lang="en-GB" sz="3600" b="1" dirty="0">
                <a:solidFill>
                  <a:schemeClr val="tx1">
                    <a:lumMod val="65000"/>
                    <a:lumOff val="35000"/>
                  </a:schemeClr>
                </a:solidFill>
              </a:rPr>
              <a:t>Why is Due Diligence Important?</a:t>
            </a:r>
          </a:p>
        </p:txBody>
      </p:sp>
      <p:pic>
        <p:nvPicPr>
          <p:cNvPr id="5" name="Picture Placeholder 4">
            <a:extLst>
              <a:ext uri="{FF2B5EF4-FFF2-40B4-BE49-F238E27FC236}">
                <a16:creationId xmlns:a16="http://schemas.microsoft.com/office/drawing/2014/main" id="{CC4A30D6-AC9F-F3CF-2395-8A5C2A841C6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p:blipFill>
        <p:spPr>
          <a:xfrm rot="120000">
            <a:off x="7213586" y="1223666"/>
            <a:ext cx="3749297" cy="2960477"/>
          </a:xfrm>
          <a:prstGeom prst="rect">
            <a:avLst/>
          </a:prstGeom>
          <a:effectLst>
            <a:outerShdw blurRad="76200" dist="63500" dir="2700000" algn="tl" rotWithShape="0">
              <a:prstClr val="black">
                <a:alpha val="40000"/>
              </a:prstClr>
            </a:outerShdw>
          </a:effectLst>
        </p:spPr>
      </p:pic>
      <p:sp>
        <p:nvSpPr>
          <p:cNvPr id="4" name="Text Placeholder 3">
            <a:extLst>
              <a:ext uri="{FF2B5EF4-FFF2-40B4-BE49-F238E27FC236}">
                <a16:creationId xmlns:a16="http://schemas.microsoft.com/office/drawing/2014/main" id="{4B4CC1EA-AD66-B188-A0EF-92D23DB9F6A8}"/>
              </a:ext>
            </a:extLst>
          </p:cNvPr>
          <p:cNvSpPr>
            <a:spLocks noGrp="1"/>
          </p:cNvSpPr>
          <p:nvPr>
            <p:ph type="body" sz="half" idx="2"/>
          </p:nvPr>
        </p:nvSpPr>
        <p:spPr>
          <a:xfrm>
            <a:off x="842558" y="1289758"/>
            <a:ext cx="4955045" cy="4572000"/>
          </a:xfrm>
        </p:spPr>
        <p:txBody>
          <a:bodyPr>
            <a:normAutofit fontScale="92500" lnSpcReduction="10000"/>
          </a:bodyPr>
          <a:lstStyle/>
          <a:p>
            <a:r>
              <a:rPr lang="en-GB" sz="2800" b="1" dirty="0">
                <a:solidFill>
                  <a:schemeClr val="tx1">
                    <a:lumMod val="65000"/>
                    <a:lumOff val="35000"/>
                  </a:schemeClr>
                </a:solidFill>
              </a:rPr>
              <a:t>Due Diligence on intermediaries helps prevent legal and reputational risks.</a:t>
            </a:r>
          </a:p>
          <a:p>
            <a:pPr marL="285750" indent="-285750">
              <a:buFont typeface="Arial" panose="020B0604020202020204" pitchFamily="34" charset="0"/>
              <a:buChar char="•"/>
            </a:pPr>
            <a:r>
              <a:rPr lang="en-US" sz="2200" dirty="0">
                <a:solidFill>
                  <a:schemeClr val="tx1">
                    <a:lumMod val="65000"/>
                    <a:lumOff val="35000"/>
                  </a:schemeClr>
                </a:solidFill>
              </a:rPr>
              <a:t>Global laws like the FCPA, </a:t>
            </a:r>
            <a:r>
              <a:rPr lang="en-US" sz="2200">
                <a:solidFill>
                  <a:schemeClr val="tx1">
                    <a:lumMod val="65000"/>
                    <a:lumOff val="35000"/>
                  </a:schemeClr>
                </a:solidFill>
              </a:rPr>
              <a:t>the OECD anti-bribery </a:t>
            </a:r>
            <a:r>
              <a:rPr lang="en-US" sz="2200" dirty="0">
                <a:solidFill>
                  <a:schemeClr val="tx1">
                    <a:lumMod val="65000"/>
                    <a:lumOff val="35000"/>
                  </a:schemeClr>
                </a:solidFill>
              </a:rPr>
              <a:t>convention and the UK Bribery Act impose strict anti-corruption requirements on companies, holding them responsible for misconduct by their intermediaries worldwide.</a:t>
            </a:r>
            <a:endParaRPr lang="en-GB" sz="2200" dirty="0">
              <a:solidFill>
                <a:schemeClr val="tx1">
                  <a:lumMod val="65000"/>
                  <a:lumOff val="35000"/>
                </a:schemeClr>
              </a:solidFill>
            </a:endParaRPr>
          </a:p>
          <a:p>
            <a:pPr marL="285750" indent="-285750">
              <a:buFont typeface="Arial" panose="020B0604020202020204" pitchFamily="34" charset="0"/>
              <a:buChar char="•"/>
            </a:pPr>
            <a:r>
              <a:rPr lang="en-US" sz="2200" dirty="0">
                <a:solidFill>
                  <a:schemeClr val="tx1">
                    <a:lumMod val="65000"/>
                    <a:lumOff val="35000"/>
                  </a:schemeClr>
                </a:solidFill>
              </a:rPr>
              <a:t>Publishers face significant bribery risks due to reliance on third-party intermediaries for key services.</a:t>
            </a:r>
          </a:p>
          <a:p>
            <a:pPr marL="285750" indent="-285750">
              <a:buFont typeface="Arial" panose="020B0604020202020204" pitchFamily="34" charset="0"/>
              <a:buChar char="•"/>
            </a:pPr>
            <a:r>
              <a:rPr lang="en-US" sz="2200" dirty="0">
                <a:solidFill>
                  <a:schemeClr val="tx1">
                    <a:lumMod val="65000"/>
                    <a:lumOff val="35000"/>
                  </a:schemeClr>
                </a:solidFill>
              </a:rPr>
              <a:t>Due Diligence is a strategic necessity that prevents losses and protects reputation beyond mere compliance.</a:t>
            </a:r>
            <a:endParaRPr lang="en-GB" dirty="0"/>
          </a:p>
        </p:txBody>
      </p:sp>
      <p:pic>
        <p:nvPicPr>
          <p:cNvPr id="3" name="Picture 2">
            <a:extLst>
              <a:ext uri="{FF2B5EF4-FFF2-40B4-BE49-F238E27FC236}">
                <a16:creationId xmlns:a16="http://schemas.microsoft.com/office/drawing/2014/main" id="{721C9FBD-1282-6C79-D1C4-A695634AF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173" y="352453"/>
            <a:ext cx="1673897" cy="550526"/>
          </a:xfrm>
          <a:prstGeom prst="rect">
            <a:avLst/>
          </a:prstGeom>
        </p:spPr>
      </p:pic>
      <p:sp>
        <p:nvSpPr>
          <p:cNvPr id="9" name="TextBox 8">
            <a:extLst>
              <a:ext uri="{FF2B5EF4-FFF2-40B4-BE49-F238E27FC236}">
                <a16:creationId xmlns:a16="http://schemas.microsoft.com/office/drawing/2014/main" id="{82537F2F-A2EC-C7DE-0974-C58953AF29D3}"/>
              </a:ext>
            </a:extLst>
          </p:cNvPr>
          <p:cNvSpPr txBox="1"/>
          <p:nvPr/>
        </p:nvSpPr>
        <p:spPr>
          <a:xfrm>
            <a:off x="6394398" y="4584485"/>
            <a:ext cx="5387672" cy="1277273"/>
          </a:xfrm>
          <a:prstGeom prst="rect">
            <a:avLst/>
          </a:prstGeom>
          <a:noFill/>
        </p:spPr>
        <p:txBody>
          <a:bodyPr wrap="square">
            <a:spAutoFit/>
          </a:bodyPr>
          <a:lstStyle/>
          <a:p>
            <a:pPr>
              <a:spcAft>
                <a:spcPts val="600"/>
              </a:spcAft>
              <a:buNone/>
            </a:pPr>
            <a:r>
              <a:rPr lang="en-US" sz="1400" b="1" dirty="0">
                <a:solidFill>
                  <a:schemeClr val="tx1">
                    <a:lumMod val="65000"/>
                    <a:lumOff val="35000"/>
                  </a:schemeClr>
                </a:solidFill>
                <a:effectLst/>
                <a:ea typeface="Aptos" panose="020B0004020202020204" pitchFamily="34" charset="0"/>
                <a:cs typeface="Times New Roman" panose="02020603050405020304" pitchFamily="18" charset="0"/>
              </a:rPr>
              <a:t>Legal Overview</a:t>
            </a:r>
            <a:r>
              <a:rPr lang="en-US" sz="1400" dirty="0">
                <a:solidFill>
                  <a:schemeClr val="tx1">
                    <a:lumMod val="65000"/>
                    <a:lumOff val="35000"/>
                  </a:schemeClr>
                </a:solidFill>
                <a:effectLst/>
                <a:ea typeface="Aptos" panose="020B0004020202020204" pitchFamily="34" charset="0"/>
                <a:cs typeface="Aptos" panose="020B0004020202020204" pitchFamily="34" charset="0"/>
              </a:rPr>
              <a:t>​</a:t>
            </a:r>
            <a:endParaRPr lang="en-GB" sz="1400" dirty="0">
              <a:solidFill>
                <a:schemeClr val="tx1">
                  <a:lumMod val="65000"/>
                  <a:lumOff val="35000"/>
                </a:schemeClr>
              </a:solidFill>
              <a:effectLst/>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US" sz="1400" dirty="0">
                <a:solidFill>
                  <a:schemeClr val="tx1">
                    <a:lumMod val="65000"/>
                    <a:lumOff val="35000"/>
                  </a:schemeClr>
                </a:solidFill>
                <a:effectLst/>
                <a:ea typeface="Aptos" panose="020B0004020202020204" pitchFamily="34" charset="0"/>
                <a:cs typeface="Times New Roman" panose="02020603050405020304" pitchFamily="18" charset="0"/>
              </a:rPr>
              <a:t>The FCPA prohibits bribery of foreign officials and requires strong internal controls and risk-based due diligence.</a:t>
            </a:r>
            <a:r>
              <a:rPr lang="en-US" sz="1400" dirty="0">
                <a:solidFill>
                  <a:schemeClr val="tx1">
                    <a:lumMod val="65000"/>
                    <a:lumOff val="35000"/>
                  </a:schemeClr>
                </a:solidFill>
                <a:effectLst/>
                <a:ea typeface="Aptos" panose="020B0004020202020204" pitchFamily="34" charset="0"/>
                <a:cs typeface="Aptos" panose="020B0004020202020204" pitchFamily="34" charset="0"/>
              </a:rPr>
              <a:t>​</a:t>
            </a:r>
            <a:endParaRPr lang="en-GB" sz="1400" dirty="0">
              <a:solidFill>
                <a:schemeClr val="tx1">
                  <a:lumMod val="65000"/>
                  <a:lumOff val="35000"/>
                </a:schemeClr>
              </a:solidFill>
              <a:effectLst/>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US" sz="1400" dirty="0">
                <a:solidFill>
                  <a:schemeClr val="tx1">
                    <a:lumMod val="65000"/>
                    <a:lumOff val="35000"/>
                  </a:schemeClr>
                </a:solidFill>
                <a:effectLst/>
                <a:ea typeface="Aptos" panose="020B0004020202020204" pitchFamily="34" charset="0"/>
                <a:cs typeface="Times New Roman" panose="02020603050405020304" pitchFamily="18" charset="0"/>
              </a:rPr>
              <a:t>The UK Bribery Act enforces strict liability for bribery by associated persons unless adequate procedures exist</a:t>
            </a:r>
            <a:r>
              <a:rPr lang="en-US" sz="1600" dirty="0">
                <a:solidFill>
                  <a:schemeClr val="tx1">
                    <a:lumMod val="65000"/>
                    <a:lumOff val="35000"/>
                  </a:schemeClr>
                </a:solidFill>
                <a:effectLst/>
                <a:ea typeface="Aptos" panose="020B0004020202020204" pitchFamily="34" charset="0"/>
                <a:cs typeface="Times New Roman" panose="02020603050405020304" pitchFamily="18" charset="0"/>
              </a:rPr>
              <a:t>.</a:t>
            </a:r>
            <a:r>
              <a:rPr lang="en-US" sz="1600" dirty="0">
                <a:solidFill>
                  <a:schemeClr val="tx1">
                    <a:lumMod val="65000"/>
                    <a:lumOff val="35000"/>
                  </a:schemeClr>
                </a:solidFill>
                <a:effectLst/>
                <a:ea typeface="Aptos" panose="020B0004020202020204" pitchFamily="34" charset="0"/>
                <a:cs typeface="Aptos" panose="020B0004020202020204" pitchFamily="34" charset="0"/>
              </a:rPr>
              <a:t>​</a:t>
            </a:r>
            <a:endParaRPr lang="en-GB" sz="1600" dirty="0">
              <a:solidFill>
                <a:schemeClr val="tx1">
                  <a:lumMod val="65000"/>
                  <a:lumOff val="35000"/>
                </a:schemeClr>
              </a:solidFill>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26446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Helping our customers to demonstrate compliance</a:t>
            </a:r>
          </a:p>
        </p:txBody>
      </p:sp>
      <p:sp>
        <p:nvSpPr>
          <p:cNvPr id="3" name="Content Placeholder 2"/>
          <p:cNvSpPr>
            <a:spLocks noGrp="1"/>
          </p:cNvSpPr>
          <p:nvPr>
            <p:ph sz="half" idx="1"/>
          </p:nvPr>
        </p:nvSpPr>
        <p:spPr>
          <a:xfrm>
            <a:off x="6994646" y="1471812"/>
            <a:ext cx="4677951" cy="3617366"/>
          </a:xfrm>
        </p:spPr>
        <p:txBody>
          <a:bodyPr>
            <a:normAutofit/>
          </a:bodyPr>
          <a:lstStyle/>
          <a:p>
            <a:pPr marL="0" indent="0">
              <a:buNone/>
            </a:pPr>
            <a:r>
              <a:rPr lang="en-GB" sz="2400" dirty="0">
                <a:solidFill>
                  <a:srgbClr val="0775BE"/>
                </a:solidFill>
              </a:rPr>
              <a:t>PSI’s DDB service gives our customers insurance against risk, helping them to demonstrate compliance and avoid hefty fines of the likes imposed on both Macmillan Publishers and Oxford University Press. And more recently on companies like Philips and SAP.</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1688" y="5308054"/>
            <a:ext cx="1671515" cy="549743"/>
          </a:xfrm>
          <a:prstGeom prst="rect">
            <a:avLst/>
          </a:prstGeom>
        </p:spPr>
      </p:pic>
      <p:pic>
        <p:nvPicPr>
          <p:cNvPr id="7" name="Picture 6">
            <a:extLst>
              <a:ext uri="{FF2B5EF4-FFF2-40B4-BE49-F238E27FC236}">
                <a16:creationId xmlns:a16="http://schemas.microsoft.com/office/drawing/2014/main" id="{1277B5B8-5B10-46E5-A41F-4702A4E6E1BC}"/>
              </a:ext>
            </a:extLst>
          </p:cNvPr>
          <p:cNvPicPr>
            <a:picLocks noChangeAspect="1"/>
          </p:cNvPicPr>
          <p:nvPr/>
        </p:nvPicPr>
        <p:blipFill>
          <a:blip r:embed="rId3"/>
          <a:stretch>
            <a:fillRect/>
          </a:stretch>
        </p:blipFill>
        <p:spPr>
          <a:xfrm>
            <a:off x="480858" y="1802395"/>
            <a:ext cx="3373294" cy="2880000"/>
          </a:xfrm>
          <a:prstGeom prst="rect">
            <a:avLst/>
          </a:prstGeom>
          <a:ln>
            <a:solidFill>
              <a:schemeClr val="bg1">
                <a:lumMod val="50000"/>
              </a:schemeClr>
            </a:solidFill>
          </a:ln>
          <a:effectLst>
            <a:outerShdw blurRad="76200" dist="63500" dir="2700000" algn="tl" rotWithShape="0">
              <a:prstClr val="black">
                <a:alpha val="40000"/>
              </a:prstClr>
            </a:outerShdw>
          </a:effectLst>
        </p:spPr>
      </p:pic>
      <p:pic>
        <p:nvPicPr>
          <p:cNvPr id="8" name="Picture 7">
            <a:extLst>
              <a:ext uri="{FF2B5EF4-FFF2-40B4-BE49-F238E27FC236}">
                <a16:creationId xmlns:a16="http://schemas.microsoft.com/office/drawing/2014/main" id="{0E2DE885-39D1-8B5A-86BE-9F97A617F78C}"/>
              </a:ext>
            </a:extLst>
          </p:cNvPr>
          <p:cNvPicPr>
            <a:picLocks noChangeAspect="1"/>
          </p:cNvPicPr>
          <p:nvPr/>
        </p:nvPicPr>
        <p:blipFill>
          <a:blip r:embed="rId4"/>
          <a:stretch>
            <a:fillRect/>
          </a:stretch>
        </p:blipFill>
        <p:spPr>
          <a:xfrm rot="-180000">
            <a:off x="857763" y="2534454"/>
            <a:ext cx="3312000" cy="2745196"/>
          </a:xfrm>
          <a:prstGeom prst="rect">
            <a:avLst/>
          </a:prstGeom>
          <a:effectLst>
            <a:outerShdw blurRad="101600" dist="88900" dir="2700000" algn="tl" rotWithShape="0">
              <a:prstClr val="black">
                <a:alpha val="40000"/>
              </a:prstClr>
            </a:outerShdw>
          </a:effectLst>
        </p:spPr>
      </p:pic>
      <p:sp>
        <p:nvSpPr>
          <p:cNvPr id="10" name="TextBox 9">
            <a:extLst>
              <a:ext uri="{FF2B5EF4-FFF2-40B4-BE49-F238E27FC236}">
                <a16:creationId xmlns:a16="http://schemas.microsoft.com/office/drawing/2014/main" id="{479C7733-FCAE-3B2E-BF84-B158C052B222}"/>
              </a:ext>
            </a:extLst>
          </p:cNvPr>
          <p:cNvSpPr txBox="1"/>
          <p:nvPr/>
        </p:nvSpPr>
        <p:spPr>
          <a:xfrm rot="-180000">
            <a:off x="945404" y="5263550"/>
            <a:ext cx="3312000" cy="784830"/>
          </a:xfrm>
          <a:prstGeom prst="rect">
            <a:avLst/>
          </a:prstGeom>
          <a:solidFill>
            <a:schemeClr val="bg1"/>
          </a:solidFill>
          <a:effectLst>
            <a:outerShdw blurRad="101600" dist="88900" dir="2700000" algn="tl" rotWithShape="0">
              <a:prstClr val="black">
                <a:alpha val="40000"/>
              </a:prstClr>
            </a:outerShdw>
          </a:effectLst>
        </p:spPr>
        <p:txBody>
          <a:bodyPr wrap="square">
            <a:spAutoFit/>
          </a:bodyPr>
          <a:lstStyle/>
          <a:p>
            <a:r>
              <a:rPr lang="en-US" sz="900" b="0" i="0" dirty="0">
                <a:solidFill>
                  <a:schemeClr val="tx1">
                    <a:lumMod val="65000"/>
                    <a:lumOff val="35000"/>
                  </a:schemeClr>
                </a:solidFill>
                <a:effectLst/>
                <a:highlight>
                  <a:srgbClr val="FFFFFF"/>
                </a:highlight>
                <a:latin typeface="Public Sans Web"/>
              </a:rPr>
              <a:t>Philips agreed to pay $62 million in connection with its operations in China where employees at Philips’ Chinese subsidiaries, distributors or sub-dealers sought to improperly influence government hospital officials to increase the likelihood that Philips’ products would be selected in public tenders. (05/11/23)</a:t>
            </a:r>
            <a:endParaRPr lang="en-GB" sz="900" dirty="0">
              <a:solidFill>
                <a:schemeClr val="tx1">
                  <a:lumMod val="65000"/>
                  <a:lumOff val="35000"/>
                </a:schemeClr>
              </a:solidFill>
            </a:endParaRPr>
          </a:p>
        </p:txBody>
      </p:sp>
      <p:pic>
        <p:nvPicPr>
          <p:cNvPr id="12" name="Picture 11">
            <a:extLst>
              <a:ext uri="{FF2B5EF4-FFF2-40B4-BE49-F238E27FC236}">
                <a16:creationId xmlns:a16="http://schemas.microsoft.com/office/drawing/2014/main" id="{D6250FA9-40D8-1A58-4B52-FCE44F430E91}"/>
              </a:ext>
            </a:extLst>
          </p:cNvPr>
          <p:cNvPicPr>
            <a:picLocks noChangeAspect="1"/>
          </p:cNvPicPr>
          <p:nvPr/>
        </p:nvPicPr>
        <p:blipFill>
          <a:blip r:embed="rId5"/>
          <a:stretch>
            <a:fillRect/>
          </a:stretch>
        </p:blipFill>
        <p:spPr>
          <a:xfrm rot="180000">
            <a:off x="3420000" y="1638956"/>
            <a:ext cx="3312000" cy="1621420"/>
          </a:xfrm>
          <a:prstGeom prst="rect">
            <a:avLst/>
          </a:prstGeom>
          <a:effectLst>
            <a:outerShdw blurRad="101600" dist="88900" dir="2700000" algn="tl" rotWithShape="0">
              <a:prstClr val="black">
                <a:alpha val="40000"/>
              </a:prstClr>
            </a:outerShdw>
          </a:effectLst>
        </p:spPr>
      </p:pic>
      <p:sp>
        <p:nvSpPr>
          <p:cNvPr id="13" name="TextBox 12">
            <a:extLst>
              <a:ext uri="{FF2B5EF4-FFF2-40B4-BE49-F238E27FC236}">
                <a16:creationId xmlns:a16="http://schemas.microsoft.com/office/drawing/2014/main" id="{D61DF671-5080-80E7-195C-F29E74184619}"/>
              </a:ext>
            </a:extLst>
          </p:cNvPr>
          <p:cNvSpPr txBox="1"/>
          <p:nvPr/>
        </p:nvSpPr>
        <p:spPr>
          <a:xfrm rot="180000">
            <a:off x="3353245" y="3211513"/>
            <a:ext cx="3312000" cy="923330"/>
          </a:xfrm>
          <a:prstGeom prst="rect">
            <a:avLst/>
          </a:prstGeom>
          <a:solidFill>
            <a:schemeClr val="bg1"/>
          </a:solidFill>
          <a:effectLst>
            <a:outerShdw blurRad="101600" dist="88900" dir="2700000" algn="tl" rotWithShape="0">
              <a:prstClr val="black">
                <a:alpha val="40000"/>
              </a:prstClr>
            </a:outerShdw>
          </a:effectLst>
        </p:spPr>
        <p:txBody>
          <a:bodyPr wrap="square">
            <a:spAutoFit/>
          </a:bodyPr>
          <a:lstStyle/>
          <a:p>
            <a:r>
              <a:rPr lang="en-US" sz="900" b="0" i="0" dirty="0">
                <a:solidFill>
                  <a:schemeClr val="tx1">
                    <a:lumMod val="65000"/>
                    <a:lumOff val="35000"/>
                  </a:schemeClr>
                </a:solidFill>
                <a:effectLst/>
                <a:highlight>
                  <a:srgbClr val="FFFFFF"/>
                </a:highlight>
                <a:latin typeface="Public Sans Web"/>
              </a:rPr>
              <a:t>SAP agreed a settlement for violating the anti-bribery provisions of the FCPA. SAP, through its wholly-owned subsidiaries, employed third-party intermediaries and consultants in various schemes to pay bribes to government officials in order to obtain business in South Africa, Malawi, Kenya, Tanzania, Ghana, Indonesia, and Azerbaijan. (1/10/24)</a:t>
            </a:r>
            <a:endParaRPr lang="en-GB" sz="900" dirty="0">
              <a:solidFill>
                <a:schemeClr val="tx1">
                  <a:lumMod val="65000"/>
                  <a:lumOff val="35000"/>
                </a:schemeClr>
              </a:solidFill>
            </a:endParaRPr>
          </a:p>
        </p:txBody>
      </p:sp>
      <p:sp>
        <p:nvSpPr>
          <p:cNvPr id="4" name="Speech Bubble: Oval 3">
            <a:extLst>
              <a:ext uri="{FF2B5EF4-FFF2-40B4-BE49-F238E27FC236}">
                <a16:creationId xmlns:a16="http://schemas.microsoft.com/office/drawing/2014/main" id="{18BC56FE-E826-CB30-AB00-E2E7D36EFEC8}"/>
              </a:ext>
            </a:extLst>
          </p:cNvPr>
          <p:cNvSpPr/>
          <p:nvPr/>
        </p:nvSpPr>
        <p:spPr>
          <a:xfrm>
            <a:off x="4415162" y="4499192"/>
            <a:ext cx="3451826" cy="1561875"/>
          </a:xfrm>
          <a:prstGeom prst="wedgeEllipseCallout">
            <a:avLst/>
          </a:prstGeom>
          <a:effectLst>
            <a:outerShdw blurRad="101600" dist="889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No publisher using our DDB service has ever been fined, and all those audited have passed with flying colours.</a:t>
            </a:r>
            <a:endParaRPr lang="en-GB" sz="1600" b="1" dirty="0"/>
          </a:p>
        </p:txBody>
      </p:sp>
    </p:spTree>
    <p:extLst>
      <p:ext uri="{BB962C8B-B14F-4D97-AF65-F5344CB8AC3E}">
        <p14:creationId xmlns:p14="http://schemas.microsoft.com/office/powerpoint/2010/main" val="49391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90521"/>
            <a:ext cx="10515600" cy="1325563"/>
          </a:xfrm>
        </p:spPr>
        <p:txBody>
          <a:bodyPr/>
          <a:lstStyle/>
          <a:p>
            <a:r>
              <a:rPr lang="en-GB" b="1" dirty="0">
                <a:solidFill>
                  <a:schemeClr val="tx1">
                    <a:lumMod val="65000"/>
                    <a:lumOff val="35000"/>
                  </a:schemeClr>
                </a:solidFill>
              </a:rPr>
              <a:t>Why do we need DDB?</a:t>
            </a:r>
          </a:p>
        </p:txBody>
      </p:sp>
      <p:sp>
        <p:nvSpPr>
          <p:cNvPr id="3" name="Content Placeholder 2"/>
          <p:cNvSpPr>
            <a:spLocks noGrp="1"/>
          </p:cNvSpPr>
          <p:nvPr>
            <p:ph sz="half" idx="1"/>
          </p:nvPr>
        </p:nvSpPr>
        <p:spPr>
          <a:xfrm>
            <a:off x="540000" y="1440000"/>
            <a:ext cx="5616000" cy="5076000"/>
          </a:xfrm>
        </p:spPr>
        <p:txBody>
          <a:bodyPr>
            <a:noAutofit/>
          </a:bodyPr>
          <a:lstStyle/>
          <a:p>
            <a:r>
              <a:rPr lang="en-GB" sz="2100" dirty="0">
                <a:solidFill>
                  <a:schemeClr val="tx1">
                    <a:lumMod val="65000"/>
                    <a:lumOff val="35000"/>
                  </a:schemeClr>
                </a:solidFill>
              </a:rPr>
              <a:t>Non-compliance may lead to multi-million fines and significant reputational damage for companies.</a:t>
            </a:r>
          </a:p>
          <a:p>
            <a:r>
              <a:rPr lang="en-GB" sz="2100" dirty="0">
                <a:solidFill>
                  <a:schemeClr val="tx1">
                    <a:lumMod val="65000"/>
                    <a:lumOff val="35000"/>
                  </a:schemeClr>
                </a:solidFill>
              </a:rPr>
              <a:t>In 2011 Macmillan Publishers were fined in excess of £11 million.</a:t>
            </a:r>
          </a:p>
          <a:p>
            <a:r>
              <a:rPr lang="en-GB" sz="2100" dirty="0">
                <a:solidFill>
                  <a:schemeClr val="tx1">
                    <a:lumMod val="65000"/>
                    <a:lumOff val="35000"/>
                  </a:schemeClr>
                </a:solidFill>
              </a:rPr>
              <a:t>In 2012 OUP were fined £1.9 million.</a:t>
            </a:r>
          </a:p>
          <a:p>
            <a:pPr>
              <a:lnSpc>
                <a:spcPct val="100000"/>
              </a:lnSpc>
            </a:pPr>
            <a:r>
              <a:rPr lang="en-GB" sz="2100" dirty="0">
                <a:solidFill>
                  <a:schemeClr val="tx1">
                    <a:lumMod val="65000"/>
                    <a:lumOff val="35000"/>
                  </a:schemeClr>
                </a:solidFill>
              </a:rPr>
              <a:t>Both companies were excluded from competing for World Bank contracts for 3-6 years.</a:t>
            </a:r>
          </a:p>
          <a:p>
            <a:r>
              <a:rPr lang="en-GB" sz="2100" dirty="0">
                <a:solidFill>
                  <a:schemeClr val="tx1">
                    <a:lumMod val="65000"/>
                    <a:lumOff val="35000"/>
                  </a:schemeClr>
                </a:solidFill>
              </a:rPr>
              <a:t>In both cases it was found that corrupt behaviour was confined to a small part of the organisation. However, it was decided the companies hadn’t done enough to prevent corrupt behaviour.</a:t>
            </a:r>
          </a:p>
        </p:txBody>
      </p:sp>
      <p:sp>
        <p:nvSpPr>
          <p:cNvPr id="4" name="Content Placeholder 3"/>
          <p:cNvSpPr>
            <a:spLocks noGrp="1"/>
          </p:cNvSpPr>
          <p:nvPr>
            <p:ph sz="half" idx="2"/>
          </p:nvPr>
        </p:nvSpPr>
        <p:spPr>
          <a:xfrm>
            <a:off x="6680718" y="2945735"/>
            <a:ext cx="4711181" cy="2388265"/>
          </a:xfrm>
        </p:spPr>
        <p:txBody>
          <a:bodyPr>
            <a:normAutofit fontScale="70000" lnSpcReduction="20000"/>
          </a:bodyPr>
          <a:lstStyle/>
          <a:p>
            <a:pPr marL="0" indent="0">
              <a:lnSpc>
                <a:spcPct val="110000"/>
              </a:lnSpc>
              <a:spcBef>
                <a:spcPts val="600"/>
              </a:spcBef>
              <a:buNone/>
            </a:pPr>
            <a:r>
              <a:rPr lang="en-GB" sz="2200" dirty="0">
                <a:solidFill>
                  <a:schemeClr val="tx1">
                    <a:lumMod val="65000"/>
                    <a:lumOff val="35000"/>
                  </a:schemeClr>
                </a:solidFill>
              </a:rPr>
              <a:t>In recent years prosecutions have continued at pace and many organisations, such as Koninklijke Philips N.V. and SAP have fallen foul of the rules, often with respect to the actions of intermediaries.</a:t>
            </a:r>
          </a:p>
          <a:p>
            <a:pPr marL="0" indent="0">
              <a:lnSpc>
                <a:spcPct val="120000"/>
              </a:lnSpc>
              <a:spcBef>
                <a:spcPts val="600"/>
              </a:spcBef>
              <a:buNone/>
            </a:pPr>
            <a:r>
              <a:rPr lang="en-GB" sz="1800" dirty="0">
                <a:solidFill>
                  <a:schemeClr val="tx1">
                    <a:lumMod val="65000"/>
                    <a:lumOff val="35000"/>
                  </a:schemeClr>
                </a:solidFill>
                <a:hlinkClick r:id="rId2"/>
              </a:rPr>
              <a:t>https://www.sec.gov/enforce/sec-enforcement-actions-fcpa-cases</a:t>
            </a:r>
            <a:endParaRPr lang="en-GB" sz="1800" dirty="0">
              <a:solidFill>
                <a:schemeClr val="tx1">
                  <a:lumMod val="65000"/>
                  <a:lumOff val="35000"/>
                </a:schemeClr>
              </a:solidFill>
            </a:endParaRPr>
          </a:p>
          <a:p>
            <a:pPr marL="0" indent="0">
              <a:lnSpc>
                <a:spcPct val="120000"/>
              </a:lnSpc>
              <a:spcBef>
                <a:spcPts val="600"/>
              </a:spcBef>
              <a:buNone/>
            </a:pPr>
            <a:r>
              <a:rPr lang="en-GB" sz="2100" dirty="0">
                <a:solidFill>
                  <a:schemeClr val="tx1">
                    <a:lumMod val="65000"/>
                    <a:lumOff val="35000"/>
                  </a:schemeClr>
                </a:solidFill>
              </a:rPr>
              <a:t>Our service will help you manage third-party risks effectively:</a:t>
            </a:r>
          </a:p>
          <a:p>
            <a:pPr marL="0" indent="0">
              <a:lnSpc>
                <a:spcPct val="120000"/>
              </a:lnSpc>
              <a:spcBef>
                <a:spcPts val="600"/>
              </a:spcBef>
              <a:buNone/>
            </a:pPr>
            <a:r>
              <a:rPr lang="en-GB" sz="1800" dirty="0">
                <a:solidFill>
                  <a:schemeClr val="tx1">
                    <a:lumMod val="65000"/>
                    <a:lumOff val="35000"/>
                  </a:schemeClr>
                </a:solidFill>
                <a:hlinkClick r:id="rId3"/>
              </a:rPr>
              <a:t>https://www.antibriberyguidance.org/guidance/13-managing-third-parties/</a:t>
            </a:r>
            <a:endParaRPr lang="en-GB" sz="1800" dirty="0">
              <a:solidFill>
                <a:schemeClr val="tx1">
                  <a:lumMod val="65000"/>
                  <a:lumOff val="35000"/>
                </a:schemeClr>
              </a:solidFill>
            </a:endParaRPr>
          </a:p>
          <a:p>
            <a:pPr marL="0" indent="0">
              <a:lnSpc>
                <a:spcPct val="120000"/>
              </a:lnSpc>
              <a:spcBef>
                <a:spcPts val="600"/>
              </a:spcBef>
              <a:buNone/>
            </a:pPr>
            <a:endParaRPr lang="en-GB" sz="1800" dirty="0">
              <a:solidFill>
                <a:schemeClr val="tx1">
                  <a:lumMod val="65000"/>
                  <a:lumOff val="35000"/>
                </a:schemeClr>
              </a:solidFill>
            </a:endParaRPr>
          </a:p>
        </p:txBody>
      </p:sp>
      <p:pic>
        <p:nvPicPr>
          <p:cNvPr id="5" name="Picture 4"/>
          <p:cNvPicPr>
            <a:picLocks noChangeAspect="1"/>
          </p:cNvPicPr>
          <p:nvPr/>
        </p:nvPicPr>
        <p:blipFill>
          <a:blip r:embed="rId4"/>
          <a:stretch>
            <a:fillRect/>
          </a:stretch>
        </p:blipFill>
        <p:spPr>
          <a:xfrm rot="180000">
            <a:off x="7942486" y="681518"/>
            <a:ext cx="3600000" cy="1678865"/>
          </a:xfrm>
          <a:prstGeom prst="rect">
            <a:avLst/>
          </a:prstGeom>
          <a:effectLst>
            <a:outerShdw blurRad="127000" dist="63500" dir="2700000" algn="tl" rotWithShape="0">
              <a:prstClr val="black">
                <a:alpha val="5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3462" y="5499221"/>
            <a:ext cx="1520148" cy="499960"/>
          </a:xfrm>
          <a:prstGeom prst="rect">
            <a:avLst/>
          </a:prstGeom>
        </p:spPr>
      </p:pic>
    </p:spTree>
    <p:extLst>
      <p:ext uri="{BB962C8B-B14F-4D97-AF65-F5344CB8AC3E}">
        <p14:creationId xmlns:p14="http://schemas.microsoft.com/office/powerpoint/2010/main" val="3422339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52453"/>
            <a:ext cx="3932237" cy="900000"/>
          </a:xfrm>
        </p:spPr>
        <p:txBody>
          <a:bodyPr>
            <a:normAutofit/>
          </a:bodyPr>
          <a:lstStyle/>
          <a:p>
            <a:r>
              <a:rPr lang="en-GB" sz="3600" b="1" dirty="0">
                <a:solidFill>
                  <a:schemeClr val="tx1">
                    <a:lumMod val="65000"/>
                    <a:lumOff val="35000"/>
                  </a:schemeClr>
                </a:solidFill>
              </a:rPr>
              <a:t>What can we do?</a:t>
            </a:r>
          </a:p>
        </p:txBody>
      </p:sp>
      <p:pic>
        <p:nvPicPr>
          <p:cNvPr id="5" name="Picture Placeholder 4"/>
          <p:cNvPicPr>
            <a:picLocks noGrp="1" noChangeAspect="1"/>
          </p:cNvPicPr>
          <p:nvPr>
            <p:ph type="pic" idx="1"/>
          </p:nvPr>
        </p:nvPicPr>
        <p:blipFill>
          <a:blip r:embed="rId2"/>
          <a:srcRect l="12577" r="12577"/>
          <a:stretch>
            <a:fillRect/>
          </a:stretch>
        </p:blipFill>
        <p:spPr>
          <a:xfrm rot="120000">
            <a:off x="7460613" y="1301412"/>
            <a:ext cx="2844939" cy="2246387"/>
          </a:xfrm>
          <a:prstGeom prst="rect">
            <a:avLst/>
          </a:prstGeom>
          <a:effectLst>
            <a:outerShdw blurRad="76200" dist="63500" dir="2700000" algn="tl" rotWithShape="0">
              <a:prstClr val="black">
                <a:alpha val="40000"/>
              </a:prstClr>
            </a:outerShdw>
          </a:effectLst>
        </p:spPr>
      </p:pic>
      <p:sp>
        <p:nvSpPr>
          <p:cNvPr id="4" name="Text Placeholder 3"/>
          <p:cNvSpPr>
            <a:spLocks noGrp="1"/>
          </p:cNvSpPr>
          <p:nvPr>
            <p:ph type="body" sz="half" idx="2"/>
          </p:nvPr>
        </p:nvSpPr>
        <p:spPr>
          <a:xfrm>
            <a:off x="839787" y="1404000"/>
            <a:ext cx="5220000" cy="4320000"/>
          </a:xfrm>
        </p:spPr>
        <p:txBody>
          <a:bodyPr>
            <a:normAutofit/>
          </a:bodyPr>
          <a:lstStyle/>
          <a:p>
            <a:r>
              <a:rPr lang="en-GB" sz="2800" dirty="0">
                <a:solidFill>
                  <a:schemeClr val="tx1">
                    <a:lumMod val="65000"/>
                    <a:lumOff val="35000"/>
                  </a:schemeClr>
                </a:solidFill>
              </a:rPr>
              <a:t>The Due Diligence Bureau:</a:t>
            </a:r>
          </a:p>
          <a:p>
            <a:pPr marL="285750" indent="-285750">
              <a:buFont typeface="Arial" panose="020B0604020202020204" pitchFamily="34" charset="0"/>
              <a:buChar char="•"/>
            </a:pPr>
            <a:r>
              <a:rPr lang="en-GB" sz="2200" dirty="0">
                <a:solidFill>
                  <a:schemeClr val="tx1">
                    <a:lumMod val="65000"/>
                    <a:lumOff val="35000"/>
                  </a:schemeClr>
                </a:solidFill>
              </a:rPr>
              <a:t>Helps publishers to educate all intermediaries of the appropriate levels of conduct.</a:t>
            </a:r>
          </a:p>
          <a:p>
            <a:pPr marL="285750" indent="-285750">
              <a:buFont typeface="Arial" panose="020B0604020202020204" pitchFamily="34" charset="0"/>
              <a:buChar char="•"/>
            </a:pPr>
            <a:r>
              <a:rPr lang="en-GB" sz="2200" dirty="0">
                <a:solidFill>
                  <a:schemeClr val="tx1">
                    <a:lumMod val="65000"/>
                    <a:lumOff val="35000"/>
                  </a:schemeClr>
                </a:solidFill>
              </a:rPr>
              <a:t>Provides assurances from intermediaries that the law will be adhered to.</a:t>
            </a:r>
          </a:p>
          <a:p>
            <a:pPr marL="285750" indent="-285750">
              <a:buFont typeface="Arial" panose="020B0604020202020204" pitchFamily="34" charset="0"/>
              <a:buChar char="•"/>
            </a:pPr>
            <a:r>
              <a:rPr lang="en-GB" sz="2200" dirty="0">
                <a:solidFill>
                  <a:schemeClr val="tx1">
                    <a:lumMod val="65000"/>
                    <a:lumOff val="35000"/>
                  </a:schemeClr>
                </a:solidFill>
              </a:rPr>
              <a:t>Allows publishers to demonstrate compliance and the measures they’ve taken to prevent unlawful behaviour.</a:t>
            </a:r>
          </a:p>
          <a:p>
            <a:pPr marL="285750" indent="-285750">
              <a:buFont typeface="Arial" panose="020B0604020202020204" pitchFamily="34" charset="0"/>
              <a:buChar char="•"/>
            </a:pPr>
            <a:r>
              <a:rPr lang="en-US" sz="2200" dirty="0">
                <a:solidFill>
                  <a:schemeClr val="tx1">
                    <a:lumMod val="65000"/>
                    <a:lumOff val="35000"/>
                  </a:schemeClr>
                </a:solidFill>
              </a:rPr>
              <a:t>Step-by-step procedures help companies effectively implement anti-bribery due diligence.</a:t>
            </a:r>
            <a:endParaRPr lang="en-GB" sz="2200" dirty="0">
              <a:solidFill>
                <a:schemeClr val="tx1">
                  <a:lumMod val="65000"/>
                  <a:lumOff val="35000"/>
                </a:schemeClr>
              </a:solidFill>
            </a:endParaRPr>
          </a:p>
          <a:p>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173" y="352453"/>
            <a:ext cx="1673897" cy="550526"/>
          </a:xfrm>
          <a:prstGeom prst="rect">
            <a:avLst/>
          </a:prstGeom>
        </p:spPr>
      </p:pic>
      <p:sp>
        <p:nvSpPr>
          <p:cNvPr id="7" name="TextBox 6">
            <a:extLst>
              <a:ext uri="{FF2B5EF4-FFF2-40B4-BE49-F238E27FC236}">
                <a16:creationId xmlns:a16="http://schemas.microsoft.com/office/drawing/2014/main" id="{7F73447C-365E-8DC6-26FB-DAE612254EC8}"/>
              </a:ext>
            </a:extLst>
          </p:cNvPr>
          <p:cNvSpPr txBox="1"/>
          <p:nvPr/>
        </p:nvSpPr>
        <p:spPr>
          <a:xfrm>
            <a:off x="6979638" y="4291697"/>
            <a:ext cx="3806890" cy="1569660"/>
          </a:xfrm>
          <a:prstGeom prst="rect">
            <a:avLst/>
          </a:prstGeom>
          <a:noFill/>
        </p:spPr>
        <p:txBody>
          <a:bodyPr wrap="square">
            <a:spAutoFit/>
          </a:bodyPr>
          <a:lstStyle/>
          <a:p>
            <a:r>
              <a:rPr lang="en-US" sz="1600" i="1" dirty="0">
                <a:solidFill>
                  <a:schemeClr val="tx1">
                    <a:lumMod val="65000"/>
                    <a:lumOff val="35000"/>
                  </a:schemeClr>
                </a:solidFill>
              </a:rPr>
              <a:t>“I am confident that my agent, reseller, supplier etc. does not make corrupt payments, and that our business relationship is a normal, legitimate one. I can explain to, and convince others why my confidence is justified.”</a:t>
            </a:r>
            <a:endParaRPr lang="en-GB" sz="1600" i="1" dirty="0">
              <a:solidFill>
                <a:schemeClr val="tx1">
                  <a:lumMod val="65000"/>
                  <a:lumOff val="35000"/>
                </a:schemeClr>
              </a:solidFill>
            </a:endParaRPr>
          </a:p>
        </p:txBody>
      </p:sp>
      <p:sp>
        <p:nvSpPr>
          <p:cNvPr id="8" name="TextBox 7">
            <a:extLst>
              <a:ext uri="{FF2B5EF4-FFF2-40B4-BE49-F238E27FC236}">
                <a16:creationId xmlns:a16="http://schemas.microsoft.com/office/drawing/2014/main" id="{D13F7D4B-A874-B5ED-7BE7-AFA6C262E10F}"/>
              </a:ext>
            </a:extLst>
          </p:cNvPr>
          <p:cNvSpPr txBox="1"/>
          <p:nvPr/>
        </p:nvSpPr>
        <p:spPr>
          <a:xfrm>
            <a:off x="6643396" y="3872207"/>
            <a:ext cx="4708817" cy="369332"/>
          </a:xfrm>
          <a:prstGeom prst="rect">
            <a:avLst/>
          </a:prstGeom>
          <a:noFill/>
        </p:spPr>
        <p:txBody>
          <a:bodyPr wrap="square" rtlCol="0">
            <a:spAutoFit/>
          </a:bodyPr>
          <a:lstStyle/>
          <a:p>
            <a:r>
              <a:rPr lang="en-US" dirty="0">
                <a:solidFill>
                  <a:schemeClr val="tx1">
                    <a:lumMod val="65000"/>
                    <a:lumOff val="35000"/>
                  </a:schemeClr>
                </a:solidFill>
              </a:rPr>
              <a:t>With PSI’s DDB service you will be able to say:</a:t>
            </a:r>
            <a:endParaRPr lang="en-GB" dirty="0">
              <a:solidFill>
                <a:schemeClr val="tx1">
                  <a:lumMod val="65000"/>
                  <a:lumOff val="35000"/>
                </a:schemeClr>
              </a:solidFill>
            </a:endParaRPr>
          </a:p>
        </p:txBody>
      </p:sp>
    </p:spTree>
    <p:extLst>
      <p:ext uri="{BB962C8B-B14F-4D97-AF65-F5344CB8AC3E}">
        <p14:creationId xmlns:p14="http://schemas.microsoft.com/office/powerpoint/2010/main" val="306086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PSI’s DDB service supports publishers navigating the legal landscape</a:t>
            </a:r>
          </a:p>
        </p:txBody>
      </p:sp>
      <p:sp>
        <p:nvSpPr>
          <p:cNvPr id="3" name="Content Placeholder 2"/>
          <p:cNvSpPr>
            <a:spLocks noGrp="1"/>
          </p:cNvSpPr>
          <p:nvPr>
            <p:ph sz="half" idx="1"/>
          </p:nvPr>
        </p:nvSpPr>
        <p:spPr>
          <a:xfrm>
            <a:off x="6172200" y="2078877"/>
            <a:ext cx="5181600" cy="3039986"/>
          </a:xfrm>
        </p:spPr>
        <p:txBody>
          <a:bodyPr>
            <a:normAutofit fontScale="77500" lnSpcReduction="20000"/>
          </a:bodyPr>
          <a:lstStyle/>
          <a:p>
            <a:pPr marL="0" indent="0">
              <a:buNone/>
            </a:pPr>
            <a:r>
              <a:rPr lang="en-GB" dirty="0">
                <a:solidFill>
                  <a:srgbClr val="0775BE"/>
                </a:solidFill>
              </a:rPr>
              <a:t>Intermediaries are vetted with respect to:</a:t>
            </a:r>
          </a:p>
          <a:p>
            <a:r>
              <a:rPr lang="en-GB" dirty="0">
                <a:solidFill>
                  <a:srgbClr val="0775BE"/>
                </a:solidFill>
              </a:rPr>
              <a:t>Sanctions</a:t>
            </a:r>
          </a:p>
          <a:p>
            <a:r>
              <a:rPr lang="en-GB" dirty="0">
                <a:solidFill>
                  <a:srgbClr val="0775BE"/>
                </a:solidFill>
              </a:rPr>
              <a:t>Bribery</a:t>
            </a:r>
          </a:p>
          <a:p>
            <a:r>
              <a:rPr lang="en-GB" dirty="0">
                <a:solidFill>
                  <a:srgbClr val="0775BE"/>
                </a:solidFill>
              </a:rPr>
              <a:t>Convictions</a:t>
            </a:r>
          </a:p>
          <a:p>
            <a:r>
              <a:rPr lang="en-GB" dirty="0">
                <a:solidFill>
                  <a:srgbClr val="0775BE"/>
                </a:solidFill>
              </a:rPr>
              <a:t>Fraud</a:t>
            </a:r>
          </a:p>
          <a:p>
            <a:r>
              <a:rPr lang="en-GB" dirty="0">
                <a:solidFill>
                  <a:srgbClr val="0775BE"/>
                </a:solidFill>
              </a:rPr>
              <a:t>Corruption</a:t>
            </a:r>
          </a:p>
          <a:p>
            <a:r>
              <a:rPr lang="en-GB" dirty="0">
                <a:solidFill>
                  <a:srgbClr val="0775BE"/>
                </a:solidFill>
              </a:rPr>
              <a:t>Money Laundering</a:t>
            </a:r>
          </a:p>
          <a:p>
            <a:r>
              <a:rPr lang="en-GB" dirty="0">
                <a:solidFill>
                  <a:srgbClr val="0775BE"/>
                </a:solidFill>
              </a:rPr>
              <a:t>Modern day slavery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1688" y="5308054"/>
            <a:ext cx="1671515" cy="549743"/>
          </a:xfrm>
          <a:prstGeom prst="rect">
            <a:avLst/>
          </a:prstGeom>
        </p:spPr>
      </p:pic>
      <p:pic>
        <p:nvPicPr>
          <p:cNvPr id="7" name="Picture 6">
            <a:extLst>
              <a:ext uri="{FF2B5EF4-FFF2-40B4-BE49-F238E27FC236}">
                <a16:creationId xmlns:a16="http://schemas.microsoft.com/office/drawing/2014/main" id="{1277B5B8-5B10-46E5-A41F-4702A4E6E1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80000">
            <a:off x="863300" y="2359060"/>
            <a:ext cx="4689784" cy="1919749"/>
          </a:xfrm>
          <a:prstGeom prst="rect">
            <a:avLst/>
          </a:prstGeom>
          <a:ln>
            <a:solidFill>
              <a:schemeClr val="bg1">
                <a:lumMod val="50000"/>
              </a:schemeClr>
            </a:solidFill>
          </a:ln>
          <a:effectLst>
            <a:outerShdw blurRad="76200" dist="63500" dir="2700000" algn="tl" rotWithShape="0">
              <a:prstClr val="black">
                <a:alpha val="40000"/>
              </a:prstClr>
            </a:outerShdw>
          </a:effectLst>
        </p:spPr>
      </p:pic>
      <p:sp>
        <p:nvSpPr>
          <p:cNvPr id="4" name="TextBox 3">
            <a:extLst>
              <a:ext uri="{FF2B5EF4-FFF2-40B4-BE49-F238E27FC236}">
                <a16:creationId xmlns:a16="http://schemas.microsoft.com/office/drawing/2014/main" id="{92FB994B-E869-8A39-6D5D-7EE50580B9BD}"/>
              </a:ext>
            </a:extLst>
          </p:cNvPr>
          <p:cNvSpPr txBox="1"/>
          <p:nvPr/>
        </p:nvSpPr>
        <p:spPr>
          <a:xfrm>
            <a:off x="838200" y="4730674"/>
            <a:ext cx="4898366" cy="523220"/>
          </a:xfrm>
          <a:prstGeom prst="rect">
            <a:avLst/>
          </a:prstGeom>
          <a:noFill/>
        </p:spPr>
        <p:txBody>
          <a:bodyPr wrap="square" rtlCol="0">
            <a:spAutoFit/>
          </a:bodyPr>
          <a:lstStyle/>
          <a:p>
            <a:r>
              <a:rPr lang="en-US" sz="1400" dirty="0">
                <a:solidFill>
                  <a:schemeClr val="tx1">
                    <a:lumMod val="65000"/>
                    <a:lumOff val="35000"/>
                  </a:schemeClr>
                </a:solidFill>
              </a:rPr>
              <a:t>Checks are carried out using LexisNexis Risk Solutions to provide comprehensive sanctions watchlist screening.</a:t>
            </a:r>
            <a:endParaRPr lang="en-GB" sz="1400" dirty="0">
              <a:solidFill>
                <a:schemeClr val="tx1">
                  <a:lumMod val="65000"/>
                  <a:lumOff val="35000"/>
                </a:schemeClr>
              </a:solidFill>
            </a:endParaRPr>
          </a:p>
        </p:txBody>
      </p:sp>
    </p:spTree>
    <p:extLst>
      <p:ext uri="{BB962C8B-B14F-4D97-AF65-F5344CB8AC3E}">
        <p14:creationId xmlns:p14="http://schemas.microsoft.com/office/powerpoint/2010/main" val="353639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PSI’s DDB service covers the issues of human trafficking &amp; modern slavery</a:t>
            </a:r>
          </a:p>
        </p:txBody>
      </p:sp>
      <p:sp>
        <p:nvSpPr>
          <p:cNvPr id="3" name="Content Placeholder 2"/>
          <p:cNvSpPr>
            <a:spLocks noGrp="1"/>
          </p:cNvSpPr>
          <p:nvPr>
            <p:ph sz="half" idx="1"/>
          </p:nvPr>
        </p:nvSpPr>
        <p:spPr>
          <a:xfrm>
            <a:off x="6172200" y="2078877"/>
            <a:ext cx="5181600" cy="3039986"/>
          </a:xfrm>
        </p:spPr>
        <p:txBody>
          <a:bodyPr>
            <a:normAutofit/>
          </a:bodyPr>
          <a:lstStyle/>
          <a:p>
            <a:pPr marL="0" indent="0">
              <a:buNone/>
            </a:pPr>
            <a:r>
              <a:rPr lang="en-US" dirty="0">
                <a:solidFill>
                  <a:srgbClr val="0775BE"/>
                </a:solidFill>
              </a:rPr>
              <a:t>This means that publishers using our DDB service can also demonstrate observance of Article 4 of the UN's Universal Declaration of Human Rights.</a:t>
            </a:r>
            <a:endParaRPr lang="en-GB" dirty="0">
              <a:solidFill>
                <a:srgbClr val="0775BE"/>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1688" y="5308054"/>
            <a:ext cx="1671515" cy="549743"/>
          </a:xfrm>
          <a:prstGeom prst="rect">
            <a:avLst/>
          </a:prstGeom>
        </p:spPr>
      </p:pic>
      <p:sp>
        <p:nvSpPr>
          <p:cNvPr id="4" name="TextBox 3">
            <a:extLst>
              <a:ext uri="{FF2B5EF4-FFF2-40B4-BE49-F238E27FC236}">
                <a16:creationId xmlns:a16="http://schemas.microsoft.com/office/drawing/2014/main" id="{92FB994B-E869-8A39-6D5D-7EE50580B9BD}"/>
              </a:ext>
            </a:extLst>
          </p:cNvPr>
          <p:cNvSpPr txBox="1"/>
          <p:nvPr/>
        </p:nvSpPr>
        <p:spPr>
          <a:xfrm>
            <a:off x="6172200" y="4348119"/>
            <a:ext cx="4898366" cy="523220"/>
          </a:xfrm>
          <a:prstGeom prst="rect">
            <a:avLst/>
          </a:prstGeom>
          <a:noFill/>
        </p:spPr>
        <p:txBody>
          <a:bodyPr wrap="square" rtlCol="0">
            <a:spAutoFit/>
          </a:bodyPr>
          <a:lstStyle/>
          <a:p>
            <a:r>
              <a:rPr lang="en-US" sz="1400" dirty="0">
                <a:solidFill>
                  <a:schemeClr val="tx1">
                    <a:lumMod val="65000"/>
                    <a:lumOff val="35000"/>
                  </a:schemeClr>
                </a:solidFill>
              </a:rPr>
              <a:t>https://www.un.org/en/about-us/universal-declaration-of-human-rights</a:t>
            </a:r>
            <a:endParaRPr lang="en-GB" sz="1400" dirty="0">
              <a:solidFill>
                <a:schemeClr val="tx1">
                  <a:lumMod val="65000"/>
                  <a:lumOff val="35000"/>
                </a:schemeClr>
              </a:solidFill>
            </a:endParaRPr>
          </a:p>
        </p:txBody>
      </p:sp>
      <p:pic>
        <p:nvPicPr>
          <p:cNvPr id="8" name="Picture 7">
            <a:extLst>
              <a:ext uri="{FF2B5EF4-FFF2-40B4-BE49-F238E27FC236}">
                <a16:creationId xmlns:a16="http://schemas.microsoft.com/office/drawing/2014/main" id="{6C88EEDF-5C12-9F85-FDDD-5366B7139894}"/>
              </a:ext>
            </a:extLst>
          </p:cNvPr>
          <p:cNvPicPr>
            <a:picLocks noChangeAspect="1"/>
          </p:cNvPicPr>
          <p:nvPr/>
        </p:nvPicPr>
        <p:blipFill>
          <a:blip r:embed="rId3"/>
          <a:stretch>
            <a:fillRect/>
          </a:stretch>
        </p:blipFill>
        <p:spPr>
          <a:xfrm rot="-180000">
            <a:off x="1289570" y="1895964"/>
            <a:ext cx="3995625" cy="3962095"/>
          </a:xfrm>
          <a:prstGeom prst="rect">
            <a:avLst/>
          </a:prstGeom>
          <a:effectLst>
            <a:outerShdw blurRad="101600" dist="88900" dir="2700000" algn="tl" rotWithShape="0">
              <a:prstClr val="black">
                <a:alpha val="40000"/>
              </a:prstClr>
            </a:outerShdw>
          </a:effectLst>
        </p:spPr>
      </p:pic>
    </p:spTree>
    <p:extLst>
      <p:ext uri="{BB962C8B-B14F-4D97-AF65-F5344CB8AC3E}">
        <p14:creationId xmlns:p14="http://schemas.microsoft.com/office/powerpoint/2010/main" val="187272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8" y="106462"/>
            <a:ext cx="10515600" cy="1325563"/>
          </a:xfrm>
        </p:spPr>
        <p:txBody>
          <a:bodyPr/>
          <a:lstStyle/>
          <a:p>
            <a:r>
              <a:rPr lang="en-GB" dirty="0"/>
              <a:t>How does it work?</a:t>
            </a:r>
          </a:p>
        </p:txBody>
      </p:sp>
      <p:pic>
        <p:nvPicPr>
          <p:cNvPr id="3" name="Picture 2"/>
          <p:cNvPicPr>
            <a:picLocks noChangeAspect="1"/>
          </p:cNvPicPr>
          <p:nvPr/>
        </p:nvPicPr>
        <p:blipFill>
          <a:blip r:embed="rId2"/>
          <a:stretch>
            <a:fillRect/>
          </a:stretch>
        </p:blipFill>
        <p:spPr>
          <a:xfrm>
            <a:off x="286525" y="1966837"/>
            <a:ext cx="2587500" cy="1800000"/>
          </a:xfrm>
          <a:prstGeom prst="rect">
            <a:avLst/>
          </a:prstGeom>
        </p:spPr>
      </p:pic>
      <p:pic>
        <p:nvPicPr>
          <p:cNvPr id="5" name="Picture 4"/>
          <p:cNvPicPr>
            <a:picLocks/>
          </p:cNvPicPr>
          <p:nvPr/>
        </p:nvPicPr>
        <p:blipFill>
          <a:blip r:embed="rId3"/>
          <a:stretch>
            <a:fillRect/>
          </a:stretch>
        </p:blipFill>
        <p:spPr>
          <a:xfrm>
            <a:off x="3753408" y="1995483"/>
            <a:ext cx="1800000" cy="1872000"/>
          </a:xfrm>
          <a:prstGeom prst="rect">
            <a:avLst/>
          </a:prstGeom>
        </p:spPr>
      </p:pic>
      <p:pic>
        <p:nvPicPr>
          <p:cNvPr id="7" name="Picture 6"/>
          <p:cNvPicPr>
            <a:picLocks noChangeAspect="1"/>
          </p:cNvPicPr>
          <p:nvPr/>
        </p:nvPicPr>
        <p:blipFill>
          <a:blip r:embed="rId4"/>
          <a:stretch>
            <a:fillRect/>
          </a:stretch>
        </p:blipFill>
        <p:spPr>
          <a:xfrm rot="21017153">
            <a:off x="6960546" y="3926428"/>
            <a:ext cx="1284678" cy="1403345"/>
          </a:xfrm>
          <a:prstGeom prst="rect">
            <a:avLst/>
          </a:prstGeom>
          <a:scene3d>
            <a:camera prst="orthographicFront">
              <a:rot lat="0" lon="0" rev="0"/>
            </a:camera>
            <a:lightRig rig="threePt" dir="t"/>
          </a:scene3d>
        </p:spPr>
      </p:pic>
      <p:sp>
        <p:nvSpPr>
          <p:cNvPr id="9" name="TextBox 8"/>
          <p:cNvSpPr txBox="1"/>
          <p:nvPr/>
        </p:nvSpPr>
        <p:spPr>
          <a:xfrm>
            <a:off x="442208" y="1364097"/>
            <a:ext cx="2923082" cy="646331"/>
          </a:xfrm>
          <a:prstGeom prst="rect">
            <a:avLst/>
          </a:prstGeom>
          <a:noFill/>
        </p:spPr>
        <p:txBody>
          <a:bodyPr wrap="square" rtlCol="0">
            <a:spAutoFit/>
          </a:bodyPr>
          <a:lstStyle/>
          <a:p>
            <a:r>
              <a:rPr lang="en-GB" dirty="0"/>
              <a:t>Publisher provides list of intermediaries / agents</a:t>
            </a:r>
          </a:p>
        </p:txBody>
      </p:sp>
      <p:sp>
        <p:nvSpPr>
          <p:cNvPr id="10" name="TextBox 9"/>
          <p:cNvSpPr txBox="1"/>
          <p:nvPr/>
        </p:nvSpPr>
        <p:spPr>
          <a:xfrm>
            <a:off x="3363440" y="1364087"/>
            <a:ext cx="421574" cy="369332"/>
          </a:xfrm>
          <a:prstGeom prst="rect">
            <a:avLst/>
          </a:prstGeom>
          <a:noFill/>
        </p:spPr>
        <p:txBody>
          <a:bodyPr wrap="square" rtlCol="0">
            <a:spAutoFit/>
          </a:bodyPr>
          <a:lstStyle/>
          <a:p>
            <a:r>
              <a:rPr lang="en-GB" dirty="0"/>
              <a:t>2)</a:t>
            </a:r>
          </a:p>
        </p:txBody>
      </p:sp>
      <p:sp>
        <p:nvSpPr>
          <p:cNvPr id="11" name="TextBox 10"/>
          <p:cNvSpPr txBox="1"/>
          <p:nvPr/>
        </p:nvSpPr>
        <p:spPr>
          <a:xfrm>
            <a:off x="222358" y="1361608"/>
            <a:ext cx="2923082" cy="369332"/>
          </a:xfrm>
          <a:prstGeom prst="rect">
            <a:avLst/>
          </a:prstGeom>
          <a:noFill/>
        </p:spPr>
        <p:txBody>
          <a:bodyPr wrap="square" rtlCol="0">
            <a:spAutoFit/>
          </a:bodyPr>
          <a:lstStyle/>
          <a:p>
            <a:r>
              <a:rPr lang="en-GB" dirty="0"/>
              <a:t>1)</a:t>
            </a:r>
          </a:p>
        </p:txBody>
      </p:sp>
      <p:sp>
        <p:nvSpPr>
          <p:cNvPr id="12" name="TextBox 11"/>
          <p:cNvSpPr txBox="1"/>
          <p:nvPr/>
        </p:nvSpPr>
        <p:spPr>
          <a:xfrm>
            <a:off x="3600138" y="1374084"/>
            <a:ext cx="2470879" cy="646331"/>
          </a:xfrm>
          <a:prstGeom prst="rect">
            <a:avLst/>
          </a:prstGeom>
          <a:noFill/>
        </p:spPr>
        <p:txBody>
          <a:bodyPr wrap="square" rtlCol="0">
            <a:spAutoFit/>
          </a:bodyPr>
          <a:lstStyle/>
          <a:p>
            <a:r>
              <a:rPr lang="en-GB" dirty="0"/>
              <a:t>Publisher list is matched against DDB database</a:t>
            </a:r>
          </a:p>
        </p:txBody>
      </p:sp>
      <p:sp>
        <p:nvSpPr>
          <p:cNvPr id="14" name="TextBox 13"/>
          <p:cNvSpPr txBox="1"/>
          <p:nvPr/>
        </p:nvSpPr>
        <p:spPr>
          <a:xfrm>
            <a:off x="5846173" y="3177913"/>
            <a:ext cx="452156" cy="369332"/>
          </a:xfrm>
          <a:prstGeom prst="rect">
            <a:avLst/>
          </a:prstGeom>
          <a:noFill/>
        </p:spPr>
        <p:txBody>
          <a:bodyPr wrap="square" rtlCol="0">
            <a:spAutoFit/>
          </a:bodyPr>
          <a:lstStyle/>
          <a:p>
            <a:r>
              <a:rPr lang="en-GB" dirty="0"/>
              <a:t>3)</a:t>
            </a:r>
          </a:p>
        </p:txBody>
      </p:sp>
      <p:sp>
        <p:nvSpPr>
          <p:cNvPr id="15" name="TextBox 14"/>
          <p:cNvSpPr txBox="1"/>
          <p:nvPr/>
        </p:nvSpPr>
        <p:spPr>
          <a:xfrm>
            <a:off x="6102760" y="3170412"/>
            <a:ext cx="2745703" cy="923330"/>
          </a:xfrm>
          <a:prstGeom prst="rect">
            <a:avLst/>
          </a:prstGeom>
          <a:noFill/>
        </p:spPr>
        <p:txBody>
          <a:bodyPr wrap="square" rtlCol="0">
            <a:spAutoFit/>
          </a:bodyPr>
          <a:lstStyle/>
          <a:p>
            <a:r>
              <a:rPr lang="en-GB" dirty="0"/>
              <a:t>Compliance questionnaire sent to intermediaries / agents</a:t>
            </a:r>
          </a:p>
        </p:txBody>
      </p:sp>
      <p:sp>
        <p:nvSpPr>
          <p:cNvPr id="16" name="TextBox 15"/>
          <p:cNvSpPr txBox="1"/>
          <p:nvPr/>
        </p:nvSpPr>
        <p:spPr>
          <a:xfrm>
            <a:off x="9343396" y="3170412"/>
            <a:ext cx="452156" cy="369332"/>
          </a:xfrm>
          <a:prstGeom prst="rect">
            <a:avLst/>
          </a:prstGeom>
          <a:noFill/>
        </p:spPr>
        <p:txBody>
          <a:bodyPr wrap="square" rtlCol="0">
            <a:spAutoFit/>
          </a:bodyPr>
          <a:lstStyle/>
          <a:p>
            <a:r>
              <a:rPr lang="en-GB" dirty="0"/>
              <a:t>4)</a:t>
            </a:r>
          </a:p>
        </p:txBody>
      </p:sp>
      <p:sp>
        <p:nvSpPr>
          <p:cNvPr id="19" name="Right Arrow 18"/>
          <p:cNvSpPr/>
          <p:nvPr/>
        </p:nvSpPr>
        <p:spPr>
          <a:xfrm>
            <a:off x="2908092" y="1588753"/>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a:off x="8830311" y="3297741"/>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Bent Arrow 27"/>
          <p:cNvSpPr/>
          <p:nvPr/>
        </p:nvSpPr>
        <p:spPr>
          <a:xfrm rot="5400000">
            <a:off x="6003538" y="1889651"/>
            <a:ext cx="970182" cy="617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ight Arrow 17"/>
          <p:cNvSpPr/>
          <p:nvPr/>
        </p:nvSpPr>
        <p:spPr>
          <a:xfrm>
            <a:off x="11037337" y="5277633"/>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a:off x="11494526" y="5277634"/>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25" y="5402384"/>
            <a:ext cx="1743443" cy="573399"/>
          </a:xfrm>
          <a:prstGeom prst="rect">
            <a:avLst/>
          </a:prstGeom>
        </p:spPr>
      </p:pic>
      <p:sp>
        <p:nvSpPr>
          <p:cNvPr id="4" name="TextBox 3"/>
          <p:cNvSpPr txBox="1"/>
          <p:nvPr/>
        </p:nvSpPr>
        <p:spPr>
          <a:xfrm>
            <a:off x="9624485" y="3166671"/>
            <a:ext cx="2203723" cy="1200329"/>
          </a:xfrm>
          <a:prstGeom prst="rect">
            <a:avLst/>
          </a:prstGeom>
          <a:noFill/>
        </p:spPr>
        <p:txBody>
          <a:bodyPr wrap="square" rtlCol="0">
            <a:spAutoFit/>
          </a:bodyPr>
          <a:lstStyle/>
          <a:p>
            <a:r>
              <a:rPr lang="en-GB" dirty="0"/>
              <a:t>References are requested and details are stored in the database.</a:t>
            </a:r>
          </a:p>
        </p:txBody>
      </p:sp>
      <p:pic>
        <p:nvPicPr>
          <p:cNvPr id="8" name="Picture 7"/>
          <p:cNvPicPr>
            <a:picLocks noChangeAspect="1"/>
          </p:cNvPicPr>
          <p:nvPr/>
        </p:nvPicPr>
        <p:blipFill>
          <a:blip r:embed="rId6"/>
          <a:stretch>
            <a:fillRect/>
          </a:stretch>
        </p:blipFill>
        <p:spPr>
          <a:xfrm>
            <a:off x="9462852" y="4502606"/>
            <a:ext cx="1348067" cy="899779"/>
          </a:xfrm>
          <a:prstGeom prst="rect">
            <a:avLst/>
          </a:prstGeom>
        </p:spPr>
      </p:pic>
    </p:spTree>
    <p:extLst>
      <p:ext uri="{BB962C8B-B14F-4D97-AF65-F5344CB8AC3E}">
        <p14:creationId xmlns:p14="http://schemas.microsoft.com/office/powerpoint/2010/main" val="297605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94327" y="990560"/>
            <a:ext cx="7038166" cy="3960000"/>
          </a:xfrm>
          <a:prstGeom prst="rect">
            <a:avLst/>
          </a:prstGeom>
        </p:spPr>
      </p:pic>
      <p:sp>
        <p:nvSpPr>
          <p:cNvPr id="5" name="Right Arrow 4"/>
          <p:cNvSpPr/>
          <p:nvPr/>
        </p:nvSpPr>
        <p:spPr>
          <a:xfrm>
            <a:off x="232109" y="990560"/>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674134" y="990560"/>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221922" y="994301"/>
            <a:ext cx="452156" cy="369332"/>
          </a:xfrm>
          <a:prstGeom prst="rect">
            <a:avLst/>
          </a:prstGeom>
          <a:noFill/>
        </p:spPr>
        <p:txBody>
          <a:bodyPr wrap="square" rtlCol="0">
            <a:spAutoFit/>
          </a:bodyPr>
          <a:lstStyle/>
          <a:p>
            <a:r>
              <a:rPr lang="en-GB" dirty="0"/>
              <a:t>4)</a:t>
            </a:r>
          </a:p>
        </p:txBody>
      </p:sp>
      <p:sp>
        <p:nvSpPr>
          <p:cNvPr id="8" name="TextBox 7"/>
          <p:cNvSpPr txBox="1"/>
          <p:nvPr/>
        </p:nvSpPr>
        <p:spPr>
          <a:xfrm>
            <a:off x="1512843" y="990560"/>
            <a:ext cx="2390563" cy="923330"/>
          </a:xfrm>
          <a:prstGeom prst="rect">
            <a:avLst/>
          </a:prstGeom>
          <a:noFill/>
        </p:spPr>
        <p:txBody>
          <a:bodyPr wrap="square" rtlCol="0">
            <a:spAutoFit/>
          </a:bodyPr>
          <a:lstStyle/>
          <a:p>
            <a:r>
              <a:rPr lang="en-GB" dirty="0"/>
              <a:t>Intermediaries confirm they have watched the training video.</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525" y="5413572"/>
            <a:ext cx="1709429" cy="562212"/>
          </a:xfrm>
          <a:prstGeom prst="rect">
            <a:avLst/>
          </a:prstGeom>
        </p:spPr>
      </p:pic>
      <p:sp>
        <p:nvSpPr>
          <p:cNvPr id="10" name="Right Arrow 9"/>
          <p:cNvSpPr/>
          <p:nvPr/>
        </p:nvSpPr>
        <p:spPr>
          <a:xfrm>
            <a:off x="11037337" y="5277633"/>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11494526" y="5277634"/>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192679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I ALPSP Conference - v4.potx [Read-Only]" id="{99FF5FCB-24A0-426A-A66F-64D4AB71374E}" vid="{E0C514E9-CF84-40B1-81E6-F14A9DECBAC6}"/>
    </a:ext>
  </a:extLst>
</a:theme>
</file>

<file path=docProps/app.xml><?xml version="1.0" encoding="utf-8"?>
<Properties xmlns="http://schemas.openxmlformats.org/officeDocument/2006/extended-properties" xmlns:vt="http://schemas.openxmlformats.org/officeDocument/2006/docPropsVTypes">
  <Template/>
  <TotalTime>0</TotalTime>
  <Words>928</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Arial Narrow</vt:lpstr>
      <vt:lpstr>Calibri</vt:lpstr>
      <vt:lpstr>Calibri Light</vt:lpstr>
      <vt:lpstr>Cambria</vt:lpstr>
      <vt:lpstr>Public Sans Web</vt:lpstr>
      <vt:lpstr>Wingdings</vt:lpstr>
      <vt:lpstr>Office Theme</vt:lpstr>
      <vt:lpstr>The Due Diligence Bureau</vt:lpstr>
      <vt:lpstr>Why is Due Diligence Important?</vt:lpstr>
      <vt:lpstr>Helping our customers to demonstrate compliance</vt:lpstr>
      <vt:lpstr>Why do we need DDB?</vt:lpstr>
      <vt:lpstr>What can we do?</vt:lpstr>
      <vt:lpstr>PSI’s DDB service supports publishers navigating the legal landscape</vt:lpstr>
      <vt:lpstr>PSI’s DDB service covers the issues of human trafficking &amp; modern slavery</vt:lpstr>
      <vt:lpstr>How does it work?</vt:lpstr>
      <vt:lpstr>PowerPoint Presentation</vt:lpstr>
      <vt:lpstr>PowerPoint Presentation</vt:lpstr>
      <vt:lpstr>Results</vt:lpstr>
      <vt:lpstr>Benefits</vt:lpstr>
      <vt:lpstr>For further information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been eating my porridge?”</dc:title>
  <dc:creator>Debbie</dc:creator>
  <cp:lastModifiedBy>Debbie Wilton</cp:lastModifiedBy>
  <cp:revision>76</cp:revision>
  <dcterms:created xsi:type="dcterms:W3CDTF">2017-11-09T10:28:48Z</dcterms:created>
  <dcterms:modified xsi:type="dcterms:W3CDTF">2025-11-17T15:45:02Z</dcterms:modified>
</cp:coreProperties>
</file>